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 id="2147483658" r:id="rId2"/>
  </p:sldMasterIdLst>
  <p:notesMasterIdLst>
    <p:notesMasterId r:id="rId47"/>
  </p:notesMasterIdLst>
  <p:sldIdLst>
    <p:sldId id="256" r:id="rId3"/>
    <p:sldId id="257" r:id="rId4"/>
    <p:sldId id="258" r:id="rId5"/>
    <p:sldId id="259" r:id="rId6"/>
    <p:sldId id="260" r:id="rId7"/>
    <p:sldId id="261" r:id="rId8"/>
    <p:sldId id="262" r:id="rId9"/>
    <p:sldId id="264" r:id="rId10"/>
    <p:sldId id="363" r:id="rId11"/>
    <p:sldId id="366" r:id="rId12"/>
    <p:sldId id="364" r:id="rId13"/>
    <p:sldId id="365" r:id="rId14"/>
    <p:sldId id="266" r:id="rId15"/>
    <p:sldId id="267" r:id="rId16"/>
    <p:sldId id="358" r:id="rId17"/>
    <p:sldId id="268" r:id="rId18"/>
    <p:sldId id="269" r:id="rId19"/>
    <p:sldId id="356" r:id="rId20"/>
    <p:sldId id="270" r:id="rId21"/>
    <p:sldId id="359" r:id="rId22"/>
    <p:sldId id="271" r:id="rId23"/>
    <p:sldId id="272" r:id="rId24"/>
    <p:sldId id="273" r:id="rId25"/>
    <p:sldId id="274" r:id="rId26"/>
    <p:sldId id="275" r:id="rId27"/>
    <p:sldId id="360" r:id="rId28"/>
    <p:sldId id="276" r:id="rId29"/>
    <p:sldId id="277" r:id="rId30"/>
    <p:sldId id="278" r:id="rId31"/>
    <p:sldId id="282" r:id="rId32"/>
    <p:sldId id="279" r:id="rId33"/>
    <p:sldId id="354" r:id="rId34"/>
    <p:sldId id="280" r:id="rId35"/>
    <p:sldId id="281" r:id="rId36"/>
    <p:sldId id="283" r:id="rId37"/>
    <p:sldId id="286" r:id="rId38"/>
    <p:sldId id="285" r:id="rId39"/>
    <p:sldId id="287" r:id="rId40"/>
    <p:sldId id="343" r:id="rId41"/>
    <p:sldId id="291" r:id="rId42"/>
    <p:sldId id="290" r:id="rId43"/>
    <p:sldId id="289" r:id="rId44"/>
    <p:sldId id="361" r:id="rId45"/>
    <p:sldId id="362" r:id="rId46"/>
  </p:sldIdLst>
  <p:sldSz cx="12192000" cy="6858000"/>
  <p:notesSz cx="6858000" cy="9144000"/>
  <p:embeddedFontLst>
    <p:embeddedFont>
      <p:font typeface="Franklin Gothic" panose="020B0603020102020204" pitchFamily="34" charset="0"/>
      <p:bold r:id="rId48"/>
    </p:embeddedFont>
    <p:embeddedFont>
      <p:font typeface="Gill Sans" panose="020B0502020104020203" pitchFamily="34" charset="-79"/>
      <p:regular r:id="rId49"/>
      <p:bold r:id="rId50"/>
    </p:embeddedFont>
    <p:embeddedFont>
      <p:font typeface="Libre Franklin" pitchFamily="2" charset="77"/>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55" roundtripDataSignature="AMtx7mjFBZydeu8vKeeC5E4GpwYQ9buZ2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83"/>
    <p:restoredTop sz="93808"/>
  </p:normalViewPr>
  <p:slideViewPr>
    <p:cSldViewPr snapToGrid="0" snapToObjects="1">
      <p:cViewPr>
        <p:scale>
          <a:sx n="106" d="100"/>
          <a:sy n="106" d="100"/>
        </p:scale>
        <p:origin x="36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font" Target="fonts/font3.fntdata"/><Relationship Id="rId55"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6.fntdata"/><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523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8bf054d2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g8bf054d2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7" name="Google Shape;347;p3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0" name="Google Shape;34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0" name="Google Shape;34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9753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37"/>
          <p:cNvSpPr/>
          <p:nvPr/>
        </p:nvSpPr>
        <p:spPr>
          <a:xfrm>
            <a:off x="446534" y="3085764"/>
            <a:ext cx="11298932" cy="3338149"/>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7"/>
          <p:cNvSpPr txBox="1">
            <a:spLocks noGrp="1"/>
          </p:cNvSpPr>
          <p:nvPr>
            <p:ph type="ctrTitle"/>
          </p:nvPr>
        </p:nvSpPr>
        <p:spPr>
          <a:xfrm>
            <a:off x="581191" y="1020431"/>
            <a:ext cx="10993549" cy="147501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3F3F3F"/>
              </a:buClr>
              <a:buSzPts val="3600"/>
              <a:buFont typeface="Franklin Gothic"/>
              <a:buNone/>
              <a:defRPr sz="3600">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7"/>
          <p:cNvSpPr txBox="1">
            <a:spLocks noGrp="1"/>
          </p:cNvSpPr>
          <p:nvPr>
            <p:ph type="subTitle" idx="1"/>
          </p:nvPr>
        </p:nvSpPr>
        <p:spPr>
          <a:xfrm>
            <a:off x="581194" y="2495445"/>
            <a:ext cx="10993546" cy="590321"/>
          </a:xfrm>
          <a:prstGeom prst="rect">
            <a:avLst/>
          </a:prstGeom>
          <a:noFill/>
          <a:ln>
            <a:noFill/>
          </a:ln>
        </p:spPr>
        <p:txBody>
          <a:bodyPr spcFirstLastPara="1" wrap="square" lIns="91425" tIns="45700" rIns="91425" bIns="45700" anchor="t" anchorCtr="0">
            <a:normAutofit/>
          </a:bodyPr>
          <a:lstStyle>
            <a:lvl1pPr lvl="0" algn="l">
              <a:lnSpc>
                <a:spcPct val="110000"/>
              </a:lnSpc>
              <a:spcBef>
                <a:spcPts val="320"/>
              </a:spcBef>
              <a:spcAft>
                <a:spcPts val="0"/>
              </a:spcAft>
              <a:buSzPts val="1472"/>
              <a:buNone/>
              <a:defRPr sz="1600" cap="none">
                <a:solidFill>
                  <a:schemeClr val="accent1"/>
                </a:solidFill>
              </a:defRPr>
            </a:lvl1pPr>
            <a:lvl2pPr lvl="1" algn="ctr">
              <a:spcBef>
                <a:spcPts val="600"/>
              </a:spcBef>
              <a:spcAft>
                <a:spcPts val="0"/>
              </a:spcAft>
              <a:buSzPts val="1288"/>
              <a:buNone/>
              <a:defRPr>
                <a:solidFill>
                  <a:srgbClr val="888888"/>
                </a:solidFill>
              </a:defRPr>
            </a:lvl2pPr>
            <a:lvl3pPr lvl="2" algn="ctr">
              <a:spcBef>
                <a:spcPts val="600"/>
              </a:spcBef>
              <a:spcAft>
                <a:spcPts val="0"/>
              </a:spcAft>
              <a:buSzPts val="1196"/>
              <a:buNone/>
              <a:defRPr>
                <a:solidFill>
                  <a:srgbClr val="888888"/>
                </a:solidFill>
              </a:defRPr>
            </a:lvl3pPr>
            <a:lvl4pPr lvl="3" algn="ctr">
              <a:spcBef>
                <a:spcPts val="600"/>
              </a:spcBef>
              <a:spcAft>
                <a:spcPts val="0"/>
              </a:spcAft>
              <a:buSzPts val="1012"/>
              <a:buNone/>
              <a:defRPr>
                <a:solidFill>
                  <a:srgbClr val="888888"/>
                </a:solidFill>
              </a:defRPr>
            </a:lvl4pPr>
            <a:lvl5pPr lvl="4" algn="ctr">
              <a:spcBef>
                <a:spcPts val="600"/>
              </a:spcBef>
              <a:spcAft>
                <a:spcPts val="0"/>
              </a:spcAft>
              <a:buSzPts val="1012"/>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a:endParaRPr/>
          </a:p>
        </p:txBody>
      </p:sp>
      <p:sp>
        <p:nvSpPr>
          <p:cNvPr id="18" name="Google Shape;18;p37"/>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7"/>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7"/>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3"/>
        <p:cNvGrpSpPr/>
        <p:nvPr/>
      </p:nvGrpSpPr>
      <p:grpSpPr>
        <a:xfrm>
          <a:off x="0" y="0"/>
          <a:ext cx="0" cy="0"/>
          <a:chOff x="0" y="0"/>
          <a:chExt cx="0" cy="0"/>
        </a:xfrm>
      </p:grpSpPr>
      <p:sp>
        <p:nvSpPr>
          <p:cNvPr id="84" name="Google Shape;84;p42"/>
          <p:cNvSpPr txBox="1">
            <a:spLocks noGrp="1"/>
          </p:cNvSpPr>
          <p:nvPr>
            <p:ph type="title"/>
          </p:nvPr>
        </p:nvSpPr>
        <p:spPr>
          <a:xfrm>
            <a:off x="581192" y="702156"/>
            <a:ext cx="11029616" cy="118872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2"/>
          <p:cNvSpPr txBox="1">
            <a:spLocks noGrp="1"/>
          </p:cNvSpPr>
          <p:nvPr>
            <p:ph type="body" idx="1"/>
          </p:nvPr>
        </p:nvSpPr>
        <p:spPr>
          <a:xfrm>
            <a:off x="581192" y="2340864"/>
            <a:ext cx="11029615" cy="3634486"/>
          </a:xfrm>
          <a:prstGeom prst="rect">
            <a:avLst/>
          </a:prstGeom>
          <a:noFill/>
          <a:ln>
            <a:noFill/>
          </a:ln>
        </p:spPr>
        <p:txBody>
          <a:bodyPr spcFirstLastPara="1" wrap="square" lIns="91425" tIns="45700" rIns="91425" bIns="45700" anchor="ctr" anchorCtr="0">
            <a:normAutofit/>
          </a:bodyPr>
          <a:lstStyle>
            <a:lvl1pPr marL="457200" lvl="0" indent="-333756" algn="l">
              <a:lnSpc>
                <a:spcPct val="110000"/>
              </a:lnSpc>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86" name="Google Shape;86;p42"/>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2"/>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2"/>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38"/>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8"/>
          <p:cNvSpPr txBox="1">
            <a:spLocks noGrp="1"/>
          </p:cNvSpPr>
          <p:nvPr>
            <p:ph type="body" idx="1"/>
          </p:nvPr>
        </p:nvSpPr>
        <p:spPr>
          <a:xfrm>
            <a:off x="581193" y="2228003"/>
            <a:ext cx="5194767"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10000"/>
              </a:lnSpc>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24" name="Google Shape;24;p38"/>
          <p:cNvSpPr txBox="1">
            <a:spLocks noGrp="1"/>
          </p:cNvSpPr>
          <p:nvPr>
            <p:ph type="body" idx="2"/>
          </p:nvPr>
        </p:nvSpPr>
        <p:spPr>
          <a:xfrm>
            <a:off x="6416039" y="2228003"/>
            <a:ext cx="5194769"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10000"/>
              </a:lnSpc>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25" name="Google Shape;25;p38"/>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8"/>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8"/>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39"/>
          <p:cNvSpPr/>
          <p:nvPr/>
        </p:nvSpPr>
        <p:spPr>
          <a:xfrm>
            <a:off x="447817" y="5141974"/>
            <a:ext cx="11290860" cy="1258827"/>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9"/>
          <p:cNvSpPr txBox="1">
            <a:spLocks noGrp="1"/>
          </p:cNvSpPr>
          <p:nvPr>
            <p:ph type="title"/>
          </p:nvPr>
        </p:nvSpPr>
        <p:spPr>
          <a:xfrm>
            <a:off x="581193" y="2393950"/>
            <a:ext cx="11029615" cy="214746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3F3F3F"/>
              </a:buClr>
              <a:buSzPts val="3600"/>
              <a:buFont typeface="Franklin Gothic"/>
              <a:buNone/>
              <a:defRPr sz="3600" b="0" cap="none">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9"/>
          <p:cNvSpPr txBox="1">
            <a:spLocks noGrp="1"/>
          </p:cNvSpPr>
          <p:nvPr>
            <p:ph type="body" idx="1"/>
          </p:nvPr>
        </p:nvSpPr>
        <p:spPr>
          <a:xfrm>
            <a:off x="581192" y="4541417"/>
            <a:ext cx="11029615" cy="600556"/>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360"/>
              </a:spcBef>
              <a:spcAft>
                <a:spcPts val="0"/>
              </a:spcAft>
              <a:buSzPts val="1656"/>
              <a:buNone/>
              <a:defRPr sz="1800" cap="none">
                <a:solidFill>
                  <a:schemeClr val="accent1"/>
                </a:solidFill>
              </a:defRPr>
            </a:lvl1pPr>
            <a:lvl2pPr marL="914400" lvl="1" indent="-228600" algn="l">
              <a:spcBef>
                <a:spcPts val="600"/>
              </a:spcBef>
              <a:spcAft>
                <a:spcPts val="0"/>
              </a:spcAft>
              <a:buSzPts val="1656"/>
              <a:buNone/>
              <a:defRPr sz="1800">
                <a:solidFill>
                  <a:srgbClr val="888888"/>
                </a:solidFill>
              </a:defRPr>
            </a:lvl2pPr>
            <a:lvl3pPr marL="1371600" lvl="2" indent="-228600" algn="l">
              <a:spcBef>
                <a:spcPts val="600"/>
              </a:spcBef>
              <a:spcAft>
                <a:spcPts val="0"/>
              </a:spcAft>
              <a:buSzPts val="1472"/>
              <a:buNone/>
              <a:defRPr sz="1600">
                <a:solidFill>
                  <a:srgbClr val="888888"/>
                </a:solidFill>
              </a:defRPr>
            </a:lvl3pPr>
            <a:lvl4pPr marL="1828800" lvl="3" indent="-228600" algn="l">
              <a:spcBef>
                <a:spcPts val="600"/>
              </a:spcBef>
              <a:spcAft>
                <a:spcPts val="0"/>
              </a:spcAft>
              <a:buSzPts val="1288"/>
              <a:buNone/>
              <a:defRPr sz="1400">
                <a:solidFill>
                  <a:srgbClr val="888888"/>
                </a:solidFill>
              </a:defRPr>
            </a:lvl4pPr>
            <a:lvl5pPr marL="2286000" lvl="4" indent="-228600" algn="l">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32" name="Google Shape;32;p39"/>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9"/>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9"/>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40"/>
          <p:cNvSpPr txBox="1">
            <a:spLocks noGrp="1"/>
          </p:cNvSpPr>
          <p:nvPr>
            <p:ph type="title"/>
          </p:nvPr>
        </p:nvSpPr>
        <p:spPr>
          <a:xfrm>
            <a:off x="581192" y="702156"/>
            <a:ext cx="11029616" cy="118872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0"/>
          <p:cNvSpPr txBox="1">
            <a:spLocks noGrp="1"/>
          </p:cNvSpPr>
          <p:nvPr>
            <p:ph type="body" idx="1"/>
          </p:nvPr>
        </p:nvSpPr>
        <p:spPr>
          <a:xfrm>
            <a:off x="581192" y="2340864"/>
            <a:ext cx="11029615" cy="3634486"/>
          </a:xfrm>
          <a:prstGeom prst="rect">
            <a:avLst/>
          </a:prstGeom>
          <a:noFill/>
          <a:ln>
            <a:noFill/>
          </a:ln>
        </p:spPr>
        <p:txBody>
          <a:bodyPr spcFirstLastPara="1" wrap="square" lIns="91425" tIns="45700" rIns="91425" bIns="45700" anchor="ctr" anchorCtr="0">
            <a:normAutofit/>
          </a:bodyPr>
          <a:lstStyle>
            <a:lvl1pPr marL="457200" lvl="0" indent="-333756" algn="l">
              <a:lnSpc>
                <a:spcPct val="110000"/>
              </a:lnSpc>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38" name="Google Shape;38;p40"/>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0"/>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0"/>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43"/>
          <p:cNvSpPr txBox="1">
            <a:spLocks noGrp="1"/>
          </p:cNvSpPr>
          <p:nvPr>
            <p:ph type="title"/>
          </p:nvPr>
        </p:nvSpPr>
        <p:spPr>
          <a:xfrm>
            <a:off x="575894" y="729658"/>
            <a:ext cx="11029616" cy="98833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3"/>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3"/>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3"/>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6"/>
        <p:cNvGrpSpPr/>
        <p:nvPr/>
      </p:nvGrpSpPr>
      <p:grpSpPr>
        <a:xfrm>
          <a:off x="0" y="0"/>
          <a:ext cx="0" cy="0"/>
          <a:chOff x="0" y="0"/>
          <a:chExt cx="0" cy="0"/>
        </a:xfrm>
      </p:grpSpPr>
      <p:sp>
        <p:nvSpPr>
          <p:cNvPr id="47" name="Google Shape;47;p44"/>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4"/>
          <p:cNvSpPr txBox="1">
            <a:spLocks noGrp="1"/>
          </p:cNvSpPr>
          <p:nvPr>
            <p:ph type="body" idx="1"/>
          </p:nvPr>
        </p:nvSpPr>
        <p:spPr>
          <a:xfrm>
            <a:off x="581191" y="2250891"/>
            <a:ext cx="5194769" cy="557784"/>
          </a:xfrm>
          <a:prstGeom prst="rect">
            <a:avLst/>
          </a:prstGeom>
          <a:noFill/>
          <a:ln>
            <a:noFill/>
          </a:ln>
        </p:spPr>
        <p:txBody>
          <a:bodyPr spcFirstLastPara="1" wrap="square" lIns="91425" tIns="45700" rIns="91425" bIns="45700" anchor="ctr" anchorCtr="0">
            <a:noAutofit/>
          </a:bodyPr>
          <a:lstStyle>
            <a:lvl1pPr marL="457200" lvl="0" indent="-228600" algn="l">
              <a:lnSpc>
                <a:spcPct val="110000"/>
              </a:lnSpc>
              <a:spcBef>
                <a:spcPts val="400"/>
              </a:spcBef>
              <a:spcAft>
                <a:spcPts val="0"/>
              </a:spcAft>
              <a:buSzPts val="1840"/>
              <a:buNone/>
              <a:defRPr sz="2000" b="0">
                <a:solidFill>
                  <a:srgbClr val="3F3F3F"/>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49" name="Google Shape;49;p44"/>
          <p:cNvSpPr txBox="1">
            <a:spLocks noGrp="1"/>
          </p:cNvSpPr>
          <p:nvPr>
            <p:ph type="body" idx="2"/>
          </p:nvPr>
        </p:nvSpPr>
        <p:spPr>
          <a:xfrm>
            <a:off x="581194" y="2926052"/>
            <a:ext cx="5194766"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10000"/>
              </a:lnSpc>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50" name="Google Shape;50;p44"/>
          <p:cNvSpPr txBox="1">
            <a:spLocks noGrp="1"/>
          </p:cNvSpPr>
          <p:nvPr>
            <p:ph type="body" idx="3"/>
          </p:nvPr>
        </p:nvSpPr>
        <p:spPr>
          <a:xfrm>
            <a:off x="6416039" y="2250892"/>
            <a:ext cx="5194770" cy="553373"/>
          </a:xfrm>
          <a:prstGeom prst="rect">
            <a:avLst/>
          </a:prstGeom>
          <a:noFill/>
          <a:ln>
            <a:noFill/>
          </a:ln>
        </p:spPr>
        <p:txBody>
          <a:bodyPr spcFirstLastPara="1" wrap="square" lIns="91425" tIns="45700" rIns="91425" bIns="45700" anchor="ctr" anchorCtr="0">
            <a:noAutofit/>
          </a:bodyPr>
          <a:lstStyle>
            <a:lvl1pPr marL="457200" marR="0" lvl="0" indent="-228600" algn="l">
              <a:lnSpc>
                <a:spcPct val="100000"/>
              </a:lnSpc>
              <a:spcBef>
                <a:spcPts val="400"/>
              </a:spcBef>
              <a:spcAft>
                <a:spcPts val="0"/>
              </a:spcAft>
              <a:buClr>
                <a:schemeClr val="accent1"/>
              </a:buClr>
              <a:buSzPts val="1840"/>
              <a:buFont typeface="Noto Sans Symbols"/>
              <a:buNone/>
              <a:defRPr sz="2000" b="0">
                <a:solidFill>
                  <a:srgbClr val="3F3F3F"/>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51" name="Google Shape;51;p44"/>
          <p:cNvSpPr txBox="1">
            <a:spLocks noGrp="1"/>
          </p:cNvSpPr>
          <p:nvPr>
            <p:ph type="body" idx="4"/>
          </p:nvPr>
        </p:nvSpPr>
        <p:spPr>
          <a:xfrm>
            <a:off x="6416037" y="2926052"/>
            <a:ext cx="5194771"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10000"/>
              </a:lnSpc>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52" name="Google Shape;52;p44"/>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4"/>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4"/>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45"/>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5"/>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5"/>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46"/>
          <p:cNvSpPr/>
          <p:nvPr/>
        </p:nvSpPr>
        <p:spPr>
          <a:xfrm>
            <a:off x="447817" y="601200"/>
            <a:ext cx="3682723" cy="5815475"/>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6"/>
          <p:cNvSpPr txBox="1">
            <a:spLocks noGrp="1"/>
          </p:cNvSpPr>
          <p:nvPr>
            <p:ph type="title"/>
          </p:nvPr>
        </p:nvSpPr>
        <p:spPr>
          <a:xfrm>
            <a:off x="767857" y="933450"/>
            <a:ext cx="3031852" cy="1722419"/>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FFFFFF"/>
              </a:buClr>
              <a:buSzPts val="2400"/>
              <a:buFont typeface="Franklin Gothic"/>
              <a:buNone/>
              <a:defRPr sz="2400" b="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46"/>
          <p:cNvSpPr txBox="1">
            <a:spLocks noGrp="1"/>
          </p:cNvSpPr>
          <p:nvPr>
            <p:ph type="body" idx="1"/>
          </p:nvPr>
        </p:nvSpPr>
        <p:spPr>
          <a:xfrm>
            <a:off x="4900928" y="1179829"/>
            <a:ext cx="6650991" cy="4658216"/>
          </a:xfrm>
          <a:prstGeom prst="rect">
            <a:avLst/>
          </a:prstGeom>
          <a:noFill/>
          <a:ln>
            <a:noFill/>
          </a:ln>
        </p:spPr>
        <p:txBody>
          <a:bodyPr spcFirstLastPara="1" wrap="square" lIns="91425" tIns="45700" rIns="91425" bIns="45700" anchor="ctr" anchorCtr="0">
            <a:normAutofit/>
          </a:bodyPr>
          <a:lstStyle>
            <a:lvl1pPr marL="457200" lvl="0" indent="-345440" algn="l">
              <a:lnSpc>
                <a:spcPct val="110000"/>
              </a:lnSpc>
              <a:spcBef>
                <a:spcPts val="400"/>
              </a:spcBef>
              <a:spcAft>
                <a:spcPts val="0"/>
              </a:spcAft>
              <a:buSzPts val="1840"/>
              <a:buChar char="◼"/>
              <a:defRPr sz="2000">
                <a:solidFill>
                  <a:schemeClr val="dk2"/>
                </a:solidFill>
              </a:defRPr>
            </a:lvl1pPr>
            <a:lvl2pPr marL="914400" lvl="1" indent="-333756" algn="l">
              <a:spcBef>
                <a:spcPts val="600"/>
              </a:spcBef>
              <a:spcAft>
                <a:spcPts val="0"/>
              </a:spcAft>
              <a:buSzPts val="1656"/>
              <a:buChar char="◼"/>
              <a:defRPr sz="1800">
                <a:solidFill>
                  <a:schemeClr val="dk2"/>
                </a:solidFill>
              </a:defRPr>
            </a:lvl2pPr>
            <a:lvl3pPr marL="1371600" lvl="2" indent="-322072" algn="l">
              <a:spcBef>
                <a:spcPts val="600"/>
              </a:spcBef>
              <a:spcAft>
                <a:spcPts val="0"/>
              </a:spcAft>
              <a:buSzPts val="1472"/>
              <a:buChar char="◼"/>
              <a:defRPr sz="1600">
                <a:solidFill>
                  <a:schemeClr val="dk2"/>
                </a:solidFill>
              </a:defRPr>
            </a:lvl3pPr>
            <a:lvl4pPr marL="1828800" lvl="3" indent="-310388" algn="l">
              <a:spcBef>
                <a:spcPts val="600"/>
              </a:spcBef>
              <a:spcAft>
                <a:spcPts val="0"/>
              </a:spcAft>
              <a:buSzPts val="1288"/>
              <a:buChar char="◼"/>
              <a:defRPr sz="1400">
                <a:solidFill>
                  <a:schemeClr val="dk2"/>
                </a:solidFill>
              </a:defRPr>
            </a:lvl4pPr>
            <a:lvl5pPr marL="2286000" lvl="4" indent="-310388" algn="l">
              <a:spcBef>
                <a:spcPts val="600"/>
              </a:spcBef>
              <a:spcAft>
                <a:spcPts val="0"/>
              </a:spcAft>
              <a:buSzPts val="1288"/>
              <a:buChar char="◼"/>
              <a:defRPr sz="1400">
                <a:solidFill>
                  <a:schemeClr val="dk2"/>
                </a:solidFill>
              </a:defRPr>
            </a:lvl5pPr>
            <a:lvl6pPr marL="2743200" lvl="5" indent="-310388" algn="l">
              <a:spcBef>
                <a:spcPts val="600"/>
              </a:spcBef>
              <a:spcAft>
                <a:spcPts val="0"/>
              </a:spcAft>
              <a:buSzPts val="1288"/>
              <a:buChar char="◼"/>
              <a:defRPr sz="1400">
                <a:solidFill>
                  <a:schemeClr val="dk2"/>
                </a:solidFill>
              </a:defRPr>
            </a:lvl6pPr>
            <a:lvl7pPr marL="3200400" lvl="6" indent="-310388" algn="l">
              <a:spcBef>
                <a:spcPts val="600"/>
              </a:spcBef>
              <a:spcAft>
                <a:spcPts val="0"/>
              </a:spcAft>
              <a:buSzPts val="1288"/>
              <a:buChar char="◼"/>
              <a:defRPr sz="1400">
                <a:solidFill>
                  <a:schemeClr val="dk2"/>
                </a:solidFill>
              </a:defRPr>
            </a:lvl7pPr>
            <a:lvl8pPr marL="3657600" lvl="7" indent="-310388" algn="l">
              <a:spcBef>
                <a:spcPts val="600"/>
              </a:spcBef>
              <a:spcAft>
                <a:spcPts val="0"/>
              </a:spcAft>
              <a:buSzPts val="1288"/>
              <a:buChar char="◼"/>
              <a:defRPr sz="1400">
                <a:solidFill>
                  <a:schemeClr val="dk2"/>
                </a:solidFill>
              </a:defRPr>
            </a:lvl8pPr>
            <a:lvl9pPr marL="4114800" lvl="8" indent="-310388" algn="l">
              <a:spcBef>
                <a:spcPts val="600"/>
              </a:spcBef>
              <a:spcAft>
                <a:spcPts val="600"/>
              </a:spcAft>
              <a:buSzPts val="1288"/>
              <a:buChar char="◼"/>
              <a:defRPr sz="1400">
                <a:solidFill>
                  <a:schemeClr val="dk2"/>
                </a:solidFill>
              </a:defRPr>
            </a:lvl9pPr>
          </a:lstStyle>
          <a:p>
            <a:endParaRPr/>
          </a:p>
        </p:txBody>
      </p:sp>
      <p:sp>
        <p:nvSpPr>
          <p:cNvPr id="63" name="Google Shape;63;p46"/>
          <p:cNvSpPr txBox="1">
            <a:spLocks noGrp="1"/>
          </p:cNvSpPr>
          <p:nvPr>
            <p:ph type="body" idx="2"/>
          </p:nvPr>
        </p:nvSpPr>
        <p:spPr>
          <a:xfrm>
            <a:off x="767857" y="2836654"/>
            <a:ext cx="3031852" cy="3001392"/>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320"/>
              </a:spcBef>
              <a:spcAft>
                <a:spcPts val="0"/>
              </a:spcAft>
              <a:buSzPts val="1472"/>
              <a:buNone/>
              <a:defRPr sz="1600">
                <a:solidFill>
                  <a:srgbClr val="FFFFFF"/>
                </a:solidFill>
              </a:defRPr>
            </a:lvl1pPr>
            <a:lvl2pPr marL="914400" lvl="1" indent="-228600" algn="l">
              <a:spcBef>
                <a:spcPts val="600"/>
              </a:spcBef>
              <a:spcAft>
                <a:spcPts val="0"/>
              </a:spcAft>
              <a:buSzPts val="1012"/>
              <a:buNone/>
              <a:defRPr sz="11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64" name="Google Shape;64;p46"/>
          <p:cNvSpPr txBox="1">
            <a:spLocks noGrp="1"/>
          </p:cNvSpPr>
          <p:nvPr>
            <p:ph type="dt" idx="10"/>
          </p:nvPr>
        </p:nvSpPr>
        <p:spPr>
          <a:xfrm>
            <a:off x="7605951" y="6456916"/>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6"/>
          <p:cNvSpPr txBox="1">
            <a:spLocks noGrp="1"/>
          </p:cNvSpPr>
          <p:nvPr>
            <p:ph type="ftr" idx="11"/>
          </p:nvPr>
        </p:nvSpPr>
        <p:spPr>
          <a:xfrm>
            <a:off x="581192" y="6452590"/>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6"/>
          <p:cNvSpPr txBox="1">
            <a:spLocks noGrp="1"/>
          </p:cNvSpPr>
          <p:nvPr>
            <p:ph type="sldNum" idx="12"/>
          </p:nvPr>
        </p:nvSpPr>
        <p:spPr>
          <a:xfrm>
            <a:off x="10558300" y="6456916"/>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47"/>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3F3F3F"/>
              </a:buClr>
              <a:buSzPts val="2400"/>
              <a:buFont typeface="Franklin Gothic"/>
              <a:buNone/>
              <a:defRPr sz="2400" b="0">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7"/>
          <p:cNvSpPr>
            <a:spLocks noGrp="1"/>
          </p:cNvSpPr>
          <p:nvPr>
            <p:ph type="pic" idx="2"/>
          </p:nvPr>
        </p:nvSpPr>
        <p:spPr>
          <a:xfrm>
            <a:off x="447817" y="641350"/>
            <a:ext cx="11290859" cy="3651249"/>
          </a:xfrm>
          <a:prstGeom prst="rect">
            <a:avLst/>
          </a:prstGeom>
          <a:noFill/>
          <a:ln>
            <a:noFill/>
          </a:ln>
        </p:spPr>
        <p:txBody>
          <a:bodyPr spcFirstLastPara="1" wrap="square" lIns="91425" tIns="45700" rIns="91425" bIns="45700" anchor="t" anchorCtr="0">
            <a:normAutofit/>
          </a:bodyPr>
          <a:lstStyle>
            <a:lvl1pPr marR="0" lvl="0" algn="ctr" rtl="0">
              <a:lnSpc>
                <a:spcPct val="110000"/>
              </a:lnSpc>
              <a:spcBef>
                <a:spcPts val="320"/>
              </a:spcBef>
              <a:spcAft>
                <a:spcPts val="0"/>
              </a:spcAft>
              <a:buClr>
                <a:schemeClr val="accent1"/>
              </a:buClr>
              <a:buSzPts val="1472"/>
              <a:buFont typeface="Noto Sans Symbols"/>
              <a:buNone/>
              <a:defRPr sz="1600" b="0" i="0" u="none" strike="noStrike" cap="none">
                <a:solidFill>
                  <a:srgbClr val="3F3F3F"/>
                </a:solidFill>
                <a:latin typeface="Libre Franklin"/>
                <a:ea typeface="Libre Franklin"/>
                <a:cs typeface="Libre Franklin"/>
                <a:sym typeface="Libre Franklin"/>
              </a:defRPr>
            </a:lvl1pPr>
            <a:lvl2pPr marR="0" lvl="1" algn="l" rtl="0">
              <a:spcBef>
                <a:spcPts val="600"/>
              </a:spcBef>
              <a:spcAft>
                <a:spcPts val="0"/>
              </a:spcAft>
              <a:buClr>
                <a:schemeClr val="accent1"/>
              </a:buClr>
              <a:buSzPts val="1472"/>
              <a:buFont typeface="Noto Sans Symbols"/>
              <a:buNone/>
              <a:defRPr sz="1600" b="0" i="0" u="none" strike="noStrike" cap="none">
                <a:solidFill>
                  <a:srgbClr val="3F3F3F"/>
                </a:solidFill>
                <a:latin typeface="Libre Franklin"/>
                <a:ea typeface="Libre Franklin"/>
                <a:cs typeface="Libre Franklin"/>
                <a:sym typeface="Libre Franklin"/>
              </a:defRPr>
            </a:lvl2pPr>
            <a:lvl3pPr marR="0" lvl="2" algn="l" rtl="0">
              <a:spcBef>
                <a:spcPts val="600"/>
              </a:spcBef>
              <a:spcAft>
                <a:spcPts val="0"/>
              </a:spcAft>
              <a:buClr>
                <a:schemeClr val="accent1"/>
              </a:buClr>
              <a:buSzPts val="1472"/>
              <a:buFont typeface="Noto Sans Symbols"/>
              <a:buNone/>
              <a:defRPr sz="1600" b="0" i="0" u="none" strike="noStrike" cap="none">
                <a:solidFill>
                  <a:srgbClr val="3F3F3F"/>
                </a:solidFill>
                <a:latin typeface="Libre Franklin"/>
                <a:ea typeface="Libre Franklin"/>
                <a:cs typeface="Libre Franklin"/>
                <a:sym typeface="Libre Franklin"/>
              </a:defRPr>
            </a:lvl3pPr>
            <a:lvl4pPr marR="0" lvl="3" algn="l" rtl="0">
              <a:spcBef>
                <a:spcPts val="600"/>
              </a:spcBef>
              <a:spcAft>
                <a:spcPts val="0"/>
              </a:spcAft>
              <a:buClr>
                <a:schemeClr val="accent1"/>
              </a:buClr>
              <a:buSzPts val="1472"/>
              <a:buFont typeface="Noto Sans Symbols"/>
              <a:buNone/>
              <a:defRPr sz="1600" b="0" i="0" u="none" strike="noStrike" cap="none">
                <a:solidFill>
                  <a:srgbClr val="3F3F3F"/>
                </a:solidFill>
                <a:latin typeface="Libre Franklin"/>
                <a:ea typeface="Libre Franklin"/>
                <a:cs typeface="Libre Franklin"/>
                <a:sym typeface="Libre Franklin"/>
              </a:defRPr>
            </a:lvl4pPr>
            <a:lvl5pPr marR="0" lvl="4" algn="l" rtl="0">
              <a:spcBef>
                <a:spcPts val="600"/>
              </a:spcBef>
              <a:spcAft>
                <a:spcPts val="0"/>
              </a:spcAft>
              <a:buClr>
                <a:schemeClr val="accent1"/>
              </a:buClr>
              <a:buSzPts val="1472"/>
              <a:buFont typeface="Noto Sans Symbols"/>
              <a:buNone/>
              <a:defRPr sz="1600" b="0" i="0" u="none" strike="noStrike" cap="none">
                <a:solidFill>
                  <a:srgbClr val="3F3F3F"/>
                </a:solidFill>
                <a:latin typeface="Libre Franklin"/>
                <a:ea typeface="Libre Franklin"/>
                <a:cs typeface="Libre Franklin"/>
                <a:sym typeface="Libre Franklin"/>
              </a:defRPr>
            </a:lvl5pPr>
            <a:lvl6pPr marR="0" lvl="5" algn="l" rtl="0">
              <a:spcBef>
                <a:spcPts val="600"/>
              </a:spcBef>
              <a:spcAft>
                <a:spcPts val="0"/>
              </a:spcAft>
              <a:buClr>
                <a:schemeClr val="accent2"/>
              </a:buClr>
              <a:buSzPts val="1472"/>
              <a:buFont typeface="Noto Sans Symbols"/>
              <a:buNone/>
              <a:defRPr sz="1600" b="0" i="0" u="none" strike="noStrike" cap="none">
                <a:solidFill>
                  <a:schemeClr val="dk2"/>
                </a:solidFill>
                <a:latin typeface="Libre Franklin"/>
                <a:ea typeface="Libre Franklin"/>
                <a:cs typeface="Libre Franklin"/>
                <a:sym typeface="Libre Franklin"/>
              </a:defRPr>
            </a:lvl6pPr>
            <a:lvl7pPr marR="0" lvl="6" algn="l" rtl="0">
              <a:spcBef>
                <a:spcPts val="600"/>
              </a:spcBef>
              <a:spcAft>
                <a:spcPts val="0"/>
              </a:spcAft>
              <a:buClr>
                <a:schemeClr val="accent2"/>
              </a:buClr>
              <a:buSzPts val="1472"/>
              <a:buFont typeface="Noto Sans Symbols"/>
              <a:buNone/>
              <a:defRPr sz="1600" b="0" i="0" u="none" strike="noStrike" cap="none">
                <a:solidFill>
                  <a:schemeClr val="dk2"/>
                </a:solidFill>
                <a:latin typeface="Libre Franklin"/>
                <a:ea typeface="Libre Franklin"/>
                <a:cs typeface="Libre Franklin"/>
                <a:sym typeface="Libre Franklin"/>
              </a:defRPr>
            </a:lvl7pPr>
            <a:lvl8pPr marR="0" lvl="7" algn="l" rtl="0">
              <a:spcBef>
                <a:spcPts val="600"/>
              </a:spcBef>
              <a:spcAft>
                <a:spcPts val="0"/>
              </a:spcAft>
              <a:buClr>
                <a:schemeClr val="accent2"/>
              </a:buClr>
              <a:buSzPts val="1472"/>
              <a:buFont typeface="Noto Sans Symbols"/>
              <a:buNone/>
              <a:defRPr sz="1600" b="0" i="0" u="none" strike="noStrike" cap="none">
                <a:solidFill>
                  <a:schemeClr val="dk2"/>
                </a:solidFill>
                <a:latin typeface="Libre Franklin"/>
                <a:ea typeface="Libre Franklin"/>
                <a:cs typeface="Libre Franklin"/>
                <a:sym typeface="Libre Franklin"/>
              </a:defRPr>
            </a:lvl8pPr>
            <a:lvl9pPr marR="0" lvl="8" algn="l" rtl="0">
              <a:spcBef>
                <a:spcPts val="600"/>
              </a:spcBef>
              <a:spcAft>
                <a:spcPts val="600"/>
              </a:spcAft>
              <a:buClr>
                <a:schemeClr val="accent2"/>
              </a:buClr>
              <a:buSzPts val="1472"/>
              <a:buFont typeface="Noto Sans Symbols"/>
              <a:buNone/>
              <a:defRPr sz="1600" b="0" i="0" u="none" strike="noStrike" cap="none">
                <a:solidFill>
                  <a:schemeClr val="dk2"/>
                </a:solidFill>
                <a:latin typeface="Libre Franklin"/>
                <a:ea typeface="Libre Franklin"/>
                <a:cs typeface="Libre Franklin"/>
                <a:sym typeface="Libre Franklin"/>
              </a:defRPr>
            </a:lvl9pPr>
          </a:lstStyle>
          <a:p>
            <a:endParaRPr/>
          </a:p>
        </p:txBody>
      </p:sp>
      <p:sp>
        <p:nvSpPr>
          <p:cNvPr id="70" name="Google Shape;70;p47"/>
          <p:cNvSpPr txBox="1">
            <a:spLocks noGrp="1"/>
          </p:cNvSpPr>
          <p:nvPr>
            <p:ph type="body" idx="1"/>
          </p:nvPr>
        </p:nvSpPr>
        <p:spPr>
          <a:xfrm>
            <a:off x="581192" y="5260127"/>
            <a:ext cx="11029617" cy="99814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320"/>
              </a:spcBef>
              <a:spcAft>
                <a:spcPts val="0"/>
              </a:spcAft>
              <a:buSzPts val="1472"/>
              <a:buNone/>
              <a:defRPr sz="1600"/>
            </a:lvl1pPr>
            <a:lvl2pPr marL="914400" lvl="1" indent="-228600" algn="l">
              <a:spcBef>
                <a:spcPts val="600"/>
              </a:spcBef>
              <a:spcAft>
                <a:spcPts val="0"/>
              </a:spcAft>
              <a:buSzPts val="1104"/>
              <a:buNone/>
              <a:defRPr sz="12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71" name="Google Shape;71;p47"/>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7"/>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7"/>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6"/>
          <p:cNvSpPr txBox="1">
            <a:spLocks noGrp="1"/>
          </p:cNvSpPr>
          <p:nvPr>
            <p:ph type="title"/>
          </p:nvPr>
        </p:nvSpPr>
        <p:spPr>
          <a:xfrm>
            <a:off x="581192" y="705124"/>
            <a:ext cx="11029616" cy="1189554"/>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rgbClr val="3F3F3F"/>
              </a:buClr>
              <a:buSzPts val="2800"/>
              <a:buFont typeface="Franklin Gothic"/>
              <a:buNone/>
              <a:defRPr sz="2800" b="0" i="0" u="none" strike="noStrike" cap="none">
                <a:solidFill>
                  <a:srgbClr val="3F3F3F"/>
                </a:solidFill>
                <a:latin typeface="Franklin Gothic"/>
                <a:ea typeface="Franklin Gothic"/>
                <a:cs typeface="Franklin Gothic"/>
                <a:sym typeface="Franklin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 name="Google Shape;7;p36"/>
          <p:cNvSpPr txBox="1">
            <a:spLocks noGrp="1"/>
          </p:cNvSpPr>
          <p:nvPr>
            <p:ph type="body" idx="1"/>
          </p:nvPr>
        </p:nvSpPr>
        <p:spPr>
          <a:xfrm>
            <a:off x="581192" y="2336002"/>
            <a:ext cx="11029616" cy="3652047"/>
          </a:xfrm>
          <a:prstGeom prst="rect">
            <a:avLst/>
          </a:prstGeom>
          <a:noFill/>
          <a:ln>
            <a:noFill/>
          </a:ln>
        </p:spPr>
        <p:txBody>
          <a:bodyPr spcFirstLastPara="1" wrap="square" lIns="91425" tIns="45700" rIns="91425" bIns="45700" anchor="ctr" anchorCtr="0">
            <a:normAutofit/>
          </a:bodyPr>
          <a:lstStyle>
            <a:lvl1pPr marL="457200" marR="0" lvl="0" indent="-327914" algn="l" rtl="0">
              <a:lnSpc>
                <a:spcPct val="110000"/>
              </a:lnSpc>
              <a:spcBef>
                <a:spcPts val="340"/>
              </a:spcBef>
              <a:spcAft>
                <a:spcPts val="0"/>
              </a:spcAft>
              <a:buClr>
                <a:schemeClr val="accent1"/>
              </a:buClr>
              <a:buSzPts val="1564"/>
              <a:buFont typeface="Noto Sans Symbols"/>
              <a:buChar char="◼"/>
              <a:defRPr sz="1700" b="0" i="0" u="none" strike="noStrike" cap="none">
                <a:solidFill>
                  <a:srgbClr val="3F3F3F"/>
                </a:solidFill>
                <a:latin typeface="Libre Franklin"/>
                <a:ea typeface="Libre Franklin"/>
                <a:cs typeface="Libre Franklin"/>
                <a:sym typeface="Libre Franklin"/>
              </a:defRPr>
            </a:lvl1pPr>
            <a:lvl2pPr marL="914400" marR="0" lvl="1" indent="-310387" algn="l" rtl="0">
              <a:spcBef>
                <a:spcPts val="600"/>
              </a:spcBef>
              <a:spcAft>
                <a:spcPts val="0"/>
              </a:spcAft>
              <a:buClr>
                <a:schemeClr val="accent1"/>
              </a:buClr>
              <a:buSzPts val="1288"/>
              <a:buFont typeface="Noto Sans Symbols"/>
              <a:buChar char="◼"/>
              <a:defRPr sz="1400" b="0" i="0" u="none" strike="noStrike" cap="none">
                <a:solidFill>
                  <a:srgbClr val="3F3F3F"/>
                </a:solidFill>
                <a:latin typeface="Libre Franklin"/>
                <a:ea typeface="Libre Franklin"/>
                <a:cs typeface="Libre Franklin"/>
                <a:sym typeface="Libre Franklin"/>
              </a:defRPr>
            </a:lvl2pPr>
            <a:lvl3pPr marL="1371600" marR="0" lvl="2" indent="-304546" algn="l" rtl="0">
              <a:spcBef>
                <a:spcPts val="600"/>
              </a:spcBef>
              <a:spcAft>
                <a:spcPts val="0"/>
              </a:spcAft>
              <a:buClr>
                <a:schemeClr val="accent1"/>
              </a:buClr>
              <a:buSzPts val="1196"/>
              <a:buFont typeface="Noto Sans Symbols"/>
              <a:buChar char="◼"/>
              <a:defRPr sz="1300" b="0" i="0" u="none" strike="noStrike" cap="none">
                <a:solidFill>
                  <a:srgbClr val="3F3F3F"/>
                </a:solidFill>
                <a:latin typeface="Libre Franklin"/>
                <a:ea typeface="Libre Franklin"/>
                <a:cs typeface="Libre Franklin"/>
                <a:sym typeface="Libre Franklin"/>
              </a:defRPr>
            </a:lvl3pPr>
            <a:lvl4pPr marL="1828800" marR="0" lvl="3" indent="-292861" algn="l" rtl="0">
              <a:spcBef>
                <a:spcPts val="600"/>
              </a:spcBef>
              <a:spcAft>
                <a:spcPts val="0"/>
              </a:spcAft>
              <a:buClr>
                <a:schemeClr val="accent1"/>
              </a:buClr>
              <a:buSzPts val="1012"/>
              <a:buFont typeface="Noto Sans Symbols"/>
              <a:buChar char="◼"/>
              <a:defRPr sz="1100" b="0" i="0" u="none" strike="noStrike" cap="none">
                <a:solidFill>
                  <a:srgbClr val="3F3F3F"/>
                </a:solidFill>
                <a:latin typeface="Libre Franklin"/>
                <a:ea typeface="Libre Franklin"/>
                <a:cs typeface="Libre Franklin"/>
                <a:sym typeface="Libre Franklin"/>
              </a:defRPr>
            </a:lvl4pPr>
            <a:lvl5pPr marL="2286000" marR="0" lvl="4" indent="-292861" algn="l" rtl="0">
              <a:spcBef>
                <a:spcPts val="600"/>
              </a:spcBef>
              <a:spcAft>
                <a:spcPts val="0"/>
              </a:spcAft>
              <a:buClr>
                <a:schemeClr val="accent1"/>
              </a:buClr>
              <a:buSzPts val="1012"/>
              <a:buFont typeface="Noto Sans Symbols"/>
              <a:buChar char="◼"/>
              <a:defRPr sz="1100" b="0" i="0" u="none" strike="noStrike" cap="none">
                <a:solidFill>
                  <a:srgbClr val="3F3F3F"/>
                </a:solidFill>
                <a:latin typeface="Libre Franklin"/>
                <a:ea typeface="Libre Franklin"/>
                <a:cs typeface="Libre Franklin"/>
                <a:sym typeface="Libre Frankl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Libre Franklin"/>
                <a:ea typeface="Libre Franklin"/>
                <a:cs typeface="Libre Franklin"/>
                <a:sym typeface="Libre Frankl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Libre Franklin"/>
                <a:ea typeface="Libre Franklin"/>
                <a:cs typeface="Libre Franklin"/>
                <a:sym typeface="Libre Frankl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Libre Franklin"/>
                <a:ea typeface="Libre Franklin"/>
                <a:cs typeface="Libre Franklin"/>
                <a:sym typeface="Libre Frankl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Libre Franklin"/>
                <a:ea typeface="Libre Franklin"/>
                <a:cs typeface="Libre Franklin"/>
                <a:sym typeface="Libre Franklin"/>
              </a:defRPr>
            </a:lvl9pPr>
          </a:lstStyle>
          <a:p>
            <a:endParaRPr/>
          </a:p>
        </p:txBody>
      </p:sp>
      <p:sp>
        <p:nvSpPr>
          <p:cNvPr id="8" name="Google Shape;8;p36"/>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3F3F3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9" name="Google Shape;9;p36"/>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3F3F3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 name="Google Shape;10;p36"/>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3F3F3F"/>
                </a:solidFill>
                <a:latin typeface="Libre Franklin"/>
                <a:ea typeface="Libre Franklin"/>
                <a:cs typeface="Libre Franklin"/>
                <a:sym typeface="Libre Franklin"/>
              </a:defRPr>
            </a:lvl1pPr>
            <a:lvl2pPr marL="0" marR="0" lvl="1" indent="0" algn="r" rtl="0">
              <a:spcBef>
                <a:spcPts val="0"/>
              </a:spcBef>
              <a:buNone/>
              <a:defRPr sz="900" b="0" i="0" u="none" strike="noStrike" cap="none">
                <a:solidFill>
                  <a:srgbClr val="3F3F3F"/>
                </a:solidFill>
                <a:latin typeface="Libre Franklin"/>
                <a:ea typeface="Libre Franklin"/>
                <a:cs typeface="Libre Franklin"/>
                <a:sym typeface="Libre Franklin"/>
              </a:defRPr>
            </a:lvl2pPr>
            <a:lvl3pPr marL="0" marR="0" lvl="2" indent="0" algn="r" rtl="0">
              <a:spcBef>
                <a:spcPts val="0"/>
              </a:spcBef>
              <a:buNone/>
              <a:defRPr sz="900" b="0" i="0" u="none" strike="noStrike" cap="none">
                <a:solidFill>
                  <a:srgbClr val="3F3F3F"/>
                </a:solidFill>
                <a:latin typeface="Libre Franklin"/>
                <a:ea typeface="Libre Franklin"/>
                <a:cs typeface="Libre Franklin"/>
                <a:sym typeface="Libre Franklin"/>
              </a:defRPr>
            </a:lvl3pPr>
            <a:lvl4pPr marL="0" marR="0" lvl="3" indent="0" algn="r" rtl="0">
              <a:spcBef>
                <a:spcPts val="0"/>
              </a:spcBef>
              <a:buNone/>
              <a:defRPr sz="900" b="0" i="0" u="none" strike="noStrike" cap="none">
                <a:solidFill>
                  <a:srgbClr val="3F3F3F"/>
                </a:solidFill>
                <a:latin typeface="Libre Franklin"/>
                <a:ea typeface="Libre Franklin"/>
                <a:cs typeface="Libre Franklin"/>
                <a:sym typeface="Libre Franklin"/>
              </a:defRPr>
            </a:lvl4pPr>
            <a:lvl5pPr marL="0" marR="0" lvl="4" indent="0" algn="r" rtl="0">
              <a:spcBef>
                <a:spcPts val="0"/>
              </a:spcBef>
              <a:buNone/>
              <a:defRPr sz="900" b="0" i="0" u="none" strike="noStrike" cap="none">
                <a:solidFill>
                  <a:srgbClr val="3F3F3F"/>
                </a:solidFill>
                <a:latin typeface="Libre Franklin"/>
                <a:ea typeface="Libre Franklin"/>
                <a:cs typeface="Libre Franklin"/>
                <a:sym typeface="Libre Franklin"/>
              </a:defRPr>
            </a:lvl5pPr>
            <a:lvl6pPr marL="0" marR="0" lvl="5" indent="0" algn="r" rtl="0">
              <a:spcBef>
                <a:spcPts val="0"/>
              </a:spcBef>
              <a:buNone/>
              <a:defRPr sz="900" b="0" i="0" u="none" strike="noStrike" cap="none">
                <a:solidFill>
                  <a:srgbClr val="3F3F3F"/>
                </a:solidFill>
                <a:latin typeface="Libre Franklin"/>
                <a:ea typeface="Libre Franklin"/>
                <a:cs typeface="Libre Franklin"/>
                <a:sym typeface="Libre Franklin"/>
              </a:defRPr>
            </a:lvl6pPr>
            <a:lvl7pPr marL="0" marR="0" lvl="6" indent="0" algn="r" rtl="0">
              <a:spcBef>
                <a:spcPts val="0"/>
              </a:spcBef>
              <a:buNone/>
              <a:defRPr sz="900" b="0" i="0" u="none" strike="noStrike" cap="none">
                <a:solidFill>
                  <a:srgbClr val="3F3F3F"/>
                </a:solidFill>
                <a:latin typeface="Libre Franklin"/>
                <a:ea typeface="Libre Franklin"/>
                <a:cs typeface="Libre Franklin"/>
                <a:sym typeface="Libre Franklin"/>
              </a:defRPr>
            </a:lvl7pPr>
            <a:lvl8pPr marL="0" marR="0" lvl="7" indent="0" algn="r" rtl="0">
              <a:spcBef>
                <a:spcPts val="0"/>
              </a:spcBef>
              <a:buNone/>
              <a:defRPr sz="900" b="0" i="0" u="none" strike="noStrike" cap="none">
                <a:solidFill>
                  <a:srgbClr val="3F3F3F"/>
                </a:solidFill>
                <a:latin typeface="Libre Franklin"/>
                <a:ea typeface="Libre Franklin"/>
                <a:cs typeface="Libre Franklin"/>
                <a:sym typeface="Libre Franklin"/>
              </a:defRPr>
            </a:lvl8pPr>
            <a:lvl9pPr marL="0" marR="0" lvl="8" indent="0" algn="r" rtl="0">
              <a:spcBef>
                <a:spcPts val="0"/>
              </a:spcBef>
              <a:buNone/>
              <a:defRPr sz="900" b="0" i="0" u="none" strike="noStrike" cap="none">
                <a:solidFill>
                  <a:srgbClr val="3F3F3F"/>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1" name="Google Shape;11;p36"/>
          <p:cNvSpPr/>
          <p:nvPr/>
        </p:nvSpPr>
        <p:spPr>
          <a:xfrm>
            <a:off x="446534" y="457200"/>
            <a:ext cx="3703320" cy="94997"/>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36"/>
          <p:cNvSpPr/>
          <p:nvPr/>
        </p:nvSpPr>
        <p:spPr>
          <a:xfrm>
            <a:off x="8042147" y="453643"/>
            <a:ext cx="3703320" cy="98554"/>
          </a:xfrm>
          <a:prstGeom prst="rect">
            <a:avLst/>
          </a:prstGeom>
          <a:solidFill>
            <a:srgbClr val="969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6"/>
          <p:cNvSpPr/>
          <p:nvPr/>
        </p:nvSpPr>
        <p:spPr>
          <a:xfrm>
            <a:off x="4241830" y="457200"/>
            <a:ext cx="3703320" cy="9144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4"/>
        <p:cNvGrpSpPr/>
        <p:nvPr/>
      </p:nvGrpSpPr>
      <p:grpSpPr>
        <a:xfrm>
          <a:off x="0" y="0"/>
          <a:ext cx="0" cy="0"/>
          <a:chOff x="0" y="0"/>
          <a:chExt cx="0" cy="0"/>
        </a:xfrm>
      </p:grpSpPr>
      <p:sp>
        <p:nvSpPr>
          <p:cNvPr id="75" name="Google Shape;75;p41"/>
          <p:cNvSpPr txBox="1">
            <a:spLocks noGrp="1"/>
          </p:cNvSpPr>
          <p:nvPr>
            <p:ph type="title"/>
          </p:nvPr>
        </p:nvSpPr>
        <p:spPr>
          <a:xfrm>
            <a:off x="581192" y="705124"/>
            <a:ext cx="11029616" cy="1189554"/>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rgbClr val="FEFEFE"/>
              </a:buClr>
              <a:buSzPts val="2800"/>
              <a:buFont typeface="Franklin Gothic"/>
              <a:buNone/>
              <a:defRPr sz="2800" b="0" i="0" u="none" strike="noStrike" cap="none">
                <a:solidFill>
                  <a:srgbClr val="FEFEFE"/>
                </a:solidFill>
                <a:latin typeface="Franklin Gothic"/>
                <a:ea typeface="Franklin Gothic"/>
                <a:cs typeface="Franklin Gothic"/>
                <a:sym typeface="Franklin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76" name="Google Shape;76;p41"/>
          <p:cNvSpPr txBox="1">
            <a:spLocks noGrp="1"/>
          </p:cNvSpPr>
          <p:nvPr>
            <p:ph type="body" idx="1"/>
          </p:nvPr>
        </p:nvSpPr>
        <p:spPr>
          <a:xfrm>
            <a:off x="581192" y="2336002"/>
            <a:ext cx="11029616" cy="3652047"/>
          </a:xfrm>
          <a:prstGeom prst="rect">
            <a:avLst/>
          </a:prstGeom>
          <a:noFill/>
          <a:ln>
            <a:noFill/>
          </a:ln>
        </p:spPr>
        <p:txBody>
          <a:bodyPr spcFirstLastPara="1" wrap="square" lIns="91425" tIns="45700" rIns="91425" bIns="45700" anchor="ctr" anchorCtr="0">
            <a:normAutofit/>
          </a:bodyPr>
          <a:lstStyle>
            <a:lvl1pPr marL="457200" marR="0" lvl="0" indent="-327914" algn="l" rtl="0">
              <a:lnSpc>
                <a:spcPct val="110000"/>
              </a:lnSpc>
              <a:spcBef>
                <a:spcPts val="340"/>
              </a:spcBef>
              <a:spcAft>
                <a:spcPts val="0"/>
              </a:spcAft>
              <a:buClr>
                <a:schemeClr val="accent1"/>
              </a:buClr>
              <a:buSzPts val="1564"/>
              <a:buFont typeface="Noto Sans Symbols"/>
              <a:buChar char="◼"/>
              <a:defRPr sz="1700" b="0" i="0" u="none" strike="noStrike" cap="none">
                <a:solidFill>
                  <a:srgbClr val="FEFEFE"/>
                </a:solidFill>
                <a:latin typeface="Libre Franklin"/>
                <a:ea typeface="Libre Franklin"/>
                <a:cs typeface="Libre Franklin"/>
                <a:sym typeface="Libre Franklin"/>
              </a:defRPr>
            </a:lvl1pPr>
            <a:lvl2pPr marL="914400" marR="0" lvl="1" indent="-310387" algn="l" rtl="0">
              <a:spcBef>
                <a:spcPts val="600"/>
              </a:spcBef>
              <a:spcAft>
                <a:spcPts val="0"/>
              </a:spcAft>
              <a:buClr>
                <a:schemeClr val="accent1"/>
              </a:buClr>
              <a:buSzPts val="1288"/>
              <a:buFont typeface="Noto Sans Symbols"/>
              <a:buChar char="◼"/>
              <a:defRPr sz="1400" b="0" i="0" u="none" strike="noStrike" cap="none">
                <a:solidFill>
                  <a:srgbClr val="FEFEFE"/>
                </a:solidFill>
                <a:latin typeface="Libre Franklin"/>
                <a:ea typeface="Libre Franklin"/>
                <a:cs typeface="Libre Franklin"/>
                <a:sym typeface="Libre Franklin"/>
              </a:defRPr>
            </a:lvl2pPr>
            <a:lvl3pPr marL="1371600" marR="0" lvl="2" indent="-304546" algn="l" rtl="0">
              <a:spcBef>
                <a:spcPts val="600"/>
              </a:spcBef>
              <a:spcAft>
                <a:spcPts val="0"/>
              </a:spcAft>
              <a:buClr>
                <a:schemeClr val="accent1"/>
              </a:buClr>
              <a:buSzPts val="1196"/>
              <a:buFont typeface="Noto Sans Symbols"/>
              <a:buChar char="◼"/>
              <a:defRPr sz="1300" b="0" i="0" u="none" strike="noStrike" cap="none">
                <a:solidFill>
                  <a:srgbClr val="FEFEFE"/>
                </a:solidFill>
                <a:latin typeface="Libre Franklin"/>
                <a:ea typeface="Libre Franklin"/>
                <a:cs typeface="Libre Franklin"/>
                <a:sym typeface="Libre Franklin"/>
              </a:defRPr>
            </a:lvl3pPr>
            <a:lvl4pPr marL="1828800" marR="0" lvl="3" indent="-292861" algn="l" rtl="0">
              <a:spcBef>
                <a:spcPts val="600"/>
              </a:spcBef>
              <a:spcAft>
                <a:spcPts val="0"/>
              </a:spcAft>
              <a:buClr>
                <a:schemeClr val="accent1"/>
              </a:buClr>
              <a:buSzPts val="1012"/>
              <a:buFont typeface="Noto Sans Symbols"/>
              <a:buChar char="◼"/>
              <a:defRPr sz="1100" b="0" i="0" u="none" strike="noStrike" cap="none">
                <a:solidFill>
                  <a:srgbClr val="FEFEFE"/>
                </a:solidFill>
                <a:latin typeface="Libre Franklin"/>
                <a:ea typeface="Libre Franklin"/>
                <a:cs typeface="Libre Franklin"/>
                <a:sym typeface="Libre Franklin"/>
              </a:defRPr>
            </a:lvl4pPr>
            <a:lvl5pPr marL="2286000" marR="0" lvl="4" indent="-292861" algn="l" rtl="0">
              <a:spcBef>
                <a:spcPts val="600"/>
              </a:spcBef>
              <a:spcAft>
                <a:spcPts val="0"/>
              </a:spcAft>
              <a:buClr>
                <a:schemeClr val="accent1"/>
              </a:buClr>
              <a:buSzPts val="1012"/>
              <a:buFont typeface="Noto Sans Symbols"/>
              <a:buChar char="◼"/>
              <a:defRPr sz="1100" b="0" i="0" u="none" strike="noStrike" cap="none">
                <a:solidFill>
                  <a:srgbClr val="FEFEFE"/>
                </a:solidFill>
                <a:latin typeface="Libre Franklin"/>
                <a:ea typeface="Libre Franklin"/>
                <a:cs typeface="Libre Franklin"/>
                <a:sym typeface="Libre Frankl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lt2"/>
                </a:solidFill>
                <a:latin typeface="Libre Franklin"/>
                <a:ea typeface="Libre Franklin"/>
                <a:cs typeface="Libre Franklin"/>
                <a:sym typeface="Libre Frankl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lt2"/>
                </a:solidFill>
                <a:latin typeface="Libre Franklin"/>
                <a:ea typeface="Libre Franklin"/>
                <a:cs typeface="Libre Franklin"/>
                <a:sym typeface="Libre Frankl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lt2"/>
                </a:solidFill>
                <a:latin typeface="Libre Franklin"/>
                <a:ea typeface="Libre Franklin"/>
                <a:cs typeface="Libre Franklin"/>
                <a:sym typeface="Libre Frankl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lt2"/>
                </a:solidFill>
                <a:latin typeface="Libre Franklin"/>
                <a:ea typeface="Libre Franklin"/>
                <a:cs typeface="Libre Franklin"/>
                <a:sym typeface="Libre Franklin"/>
              </a:defRPr>
            </a:lvl9pPr>
          </a:lstStyle>
          <a:p>
            <a:endParaRPr/>
          </a:p>
        </p:txBody>
      </p:sp>
      <p:sp>
        <p:nvSpPr>
          <p:cNvPr id="77" name="Google Shape;77;p41"/>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a:solidFill>
                  <a:srgbClr val="FEFEFE"/>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78" name="Google Shape;78;p41"/>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cap="none">
                <a:solidFill>
                  <a:srgbClr val="FEFEFE"/>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79" name="Google Shape;79;p41"/>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u="none">
                <a:solidFill>
                  <a:srgbClr val="FEFEFE"/>
                </a:solidFill>
                <a:latin typeface="Libre Franklin"/>
                <a:ea typeface="Libre Franklin"/>
                <a:cs typeface="Libre Franklin"/>
                <a:sym typeface="Libre Franklin"/>
              </a:defRPr>
            </a:lvl1pPr>
            <a:lvl2pPr marL="0" marR="0" lvl="1" indent="0" algn="r" rtl="0">
              <a:spcBef>
                <a:spcPts val="0"/>
              </a:spcBef>
              <a:buNone/>
              <a:defRPr sz="900" b="0" u="none">
                <a:solidFill>
                  <a:srgbClr val="FEFEFE"/>
                </a:solidFill>
                <a:latin typeface="Libre Franklin"/>
                <a:ea typeface="Libre Franklin"/>
                <a:cs typeface="Libre Franklin"/>
                <a:sym typeface="Libre Franklin"/>
              </a:defRPr>
            </a:lvl2pPr>
            <a:lvl3pPr marL="0" marR="0" lvl="2" indent="0" algn="r" rtl="0">
              <a:spcBef>
                <a:spcPts val="0"/>
              </a:spcBef>
              <a:buNone/>
              <a:defRPr sz="900" b="0" u="none">
                <a:solidFill>
                  <a:srgbClr val="FEFEFE"/>
                </a:solidFill>
                <a:latin typeface="Libre Franklin"/>
                <a:ea typeface="Libre Franklin"/>
                <a:cs typeface="Libre Franklin"/>
                <a:sym typeface="Libre Franklin"/>
              </a:defRPr>
            </a:lvl3pPr>
            <a:lvl4pPr marL="0" marR="0" lvl="3" indent="0" algn="r" rtl="0">
              <a:spcBef>
                <a:spcPts val="0"/>
              </a:spcBef>
              <a:buNone/>
              <a:defRPr sz="900" b="0" u="none">
                <a:solidFill>
                  <a:srgbClr val="FEFEFE"/>
                </a:solidFill>
                <a:latin typeface="Libre Franklin"/>
                <a:ea typeface="Libre Franklin"/>
                <a:cs typeface="Libre Franklin"/>
                <a:sym typeface="Libre Franklin"/>
              </a:defRPr>
            </a:lvl4pPr>
            <a:lvl5pPr marL="0" marR="0" lvl="4" indent="0" algn="r" rtl="0">
              <a:spcBef>
                <a:spcPts val="0"/>
              </a:spcBef>
              <a:buNone/>
              <a:defRPr sz="900" b="0" u="none">
                <a:solidFill>
                  <a:srgbClr val="FEFEFE"/>
                </a:solidFill>
                <a:latin typeface="Libre Franklin"/>
                <a:ea typeface="Libre Franklin"/>
                <a:cs typeface="Libre Franklin"/>
                <a:sym typeface="Libre Franklin"/>
              </a:defRPr>
            </a:lvl5pPr>
            <a:lvl6pPr marL="0" marR="0" lvl="5" indent="0" algn="r" rtl="0">
              <a:spcBef>
                <a:spcPts val="0"/>
              </a:spcBef>
              <a:buNone/>
              <a:defRPr sz="900" b="0" u="none">
                <a:solidFill>
                  <a:srgbClr val="FEFEFE"/>
                </a:solidFill>
                <a:latin typeface="Libre Franklin"/>
                <a:ea typeface="Libre Franklin"/>
                <a:cs typeface="Libre Franklin"/>
                <a:sym typeface="Libre Franklin"/>
              </a:defRPr>
            </a:lvl6pPr>
            <a:lvl7pPr marL="0" marR="0" lvl="6" indent="0" algn="r" rtl="0">
              <a:spcBef>
                <a:spcPts val="0"/>
              </a:spcBef>
              <a:buNone/>
              <a:defRPr sz="900" b="0" u="none">
                <a:solidFill>
                  <a:srgbClr val="FEFEFE"/>
                </a:solidFill>
                <a:latin typeface="Libre Franklin"/>
                <a:ea typeface="Libre Franklin"/>
                <a:cs typeface="Libre Franklin"/>
                <a:sym typeface="Libre Franklin"/>
              </a:defRPr>
            </a:lvl7pPr>
            <a:lvl8pPr marL="0" marR="0" lvl="7" indent="0" algn="r" rtl="0">
              <a:spcBef>
                <a:spcPts val="0"/>
              </a:spcBef>
              <a:buNone/>
              <a:defRPr sz="900" b="0" u="none">
                <a:solidFill>
                  <a:srgbClr val="FEFEFE"/>
                </a:solidFill>
                <a:latin typeface="Libre Franklin"/>
                <a:ea typeface="Libre Franklin"/>
                <a:cs typeface="Libre Franklin"/>
                <a:sym typeface="Libre Franklin"/>
              </a:defRPr>
            </a:lvl8pPr>
            <a:lvl9pPr marL="0" marR="0" lvl="8" indent="0" algn="r" rtl="0">
              <a:spcBef>
                <a:spcPts val="0"/>
              </a:spcBef>
              <a:buNone/>
              <a:defRPr sz="900" b="0" u="none">
                <a:solidFill>
                  <a:srgbClr val="FEFEFE"/>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80" name="Google Shape;80;p41"/>
          <p:cNvSpPr/>
          <p:nvPr/>
        </p:nvSpPr>
        <p:spPr>
          <a:xfrm>
            <a:off x="446534" y="457200"/>
            <a:ext cx="3703320" cy="94997"/>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1"/>
          <p:cNvSpPr/>
          <p:nvPr/>
        </p:nvSpPr>
        <p:spPr>
          <a:xfrm>
            <a:off x="8042147" y="453643"/>
            <a:ext cx="3703320" cy="98554"/>
          </a:xfrm>
          <a:prstGeom prst="rect">
            <a:avLst/>
          </a:prstGeom>
          <a:solidFill>
            <a:srgbClr val="969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1"/>
          <p:cNvSpPr/>
          <p:nvPr/>
        </p:nvSpPr>
        <p:spPr>
          <a:xfrm>
            <a:off x="4241830" y="457200"/>
            <a:ext cx="3703320" cy="9144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pa.gov/pesticide-registration/list-n-disinfectants-use-against-sars-cov-2"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psychology.unc.edu/covid/"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hyperlink" Target="about:blank" TargetMode="External"/><Relationship Id="rId4" Type="http://schemas.openxmlformats.org/officeDocument/2006/relationships/hyperlink" Target="mailto:philip@email.unc.edu"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cdc.gov/coronavirus/2019-ncov/prevent-getting-sick/diy-cloth-face-coverings.html" TargetMode="External"/><Relationship Id="rId7"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hyperlink" Target="https://ehs.unc.edu/workplace-safety/rpp/"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hyperlink" Target="https://www.cdc.gov/coronavirus/2019-ncov/downloads/cloth-face-covering.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ehs.cloudapps.unc.edu/UEOHC/covid19wellness"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research.unc.edu/2020/03/10/ohre-irb-covid-19-updat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research.unc.edu/2020/03/10/ohre-irb-covid-19-updat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hhs.gov/ohrp/regulations-and-policy/regulations/45-cfr-46/index.html#46.102"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move.unc.edu/parkin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35.xml.rels><?xml version="1.0" encoding="UTF-8" standalone="yes"?>
<Relationships xmlns="http://schemas.openxmlformats.org/package/2006/relationships"><Relationship Id="rId3" Type="http://schemas.openxmlformats.org/officeDocument/2006/relationships/hyperlink" Target="https://psychology.unc.edu/covid/"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med.unc.edu/crso/unc-health-guidelines-related-to-covid-19/"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safecomputing.unc.edu/"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safecomputing.unc.edu/data/information-security-liaisons/" TargetMode="External"/><Relationship Id="rId4" Type="http://schemas.openxmlformats.org/officeDocument/2006/relationships/hyperlink" Target="https://safecomputing.unc.edu/2020/03/updates-to-zoom-re-sensitive-data/"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research.ucsf.edu/covid-19-biospecimen-guidelines" TargetMode="External"/><Relationship Id="rId2" Type="http://schemas.openxmlformats.org/officeDocument/2006/relationships/hyperlink" Target="https://www.nature.com/articles/s41591-020-0890-8" TargetMode="External"/><Relationship Id="rId1" Type="http://schemas.openxmlformats.org/officeDocument/2006/relationships/slideLayout" Target="../slideLayouts/slideLayout4.xml"/><Relationship Id="rId5" Type="http://schemas.openxmlformats.org/officeDocument/2006/relationships/hyperlink" Target="https://dnagenotek.com/US/pdf/MK-01430.pdf" TargetMode="External"/><Relationship Id="rId4" Type="http://schemas.openxmlformats.org/officeDocument/2006/relationships/hyperlink" Target="https://www.cdc.gov/coronavirus/2019-ncov/lab/lab-biosafety-guidelines.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8" Type="http://schemas.openxmlformats.org/officeDocument/2006/relationships/hyperlink" Target="https://www.unc.edu/coronavirus/" TargetMode="External"/><Relationship Id="rId3" Type="http://schemas.openxmlformats.org/officeDocument/2006/relationships/hyperlink" Target="https://research.unc.edu/covid-19/resuming/all/" TargetMode="External"/><Relationship Id="rId7" Type="http://schemas.openxmlformats.org/officeDocument/2006/relationships/hyperlink" Target="mailto:vcr@unc.edu"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hyperlink" Target="https://research.unc.edu/covid-19/" TargetMode="External"/><Relationship Id="rId5" Type="http://schemas.openxmlformats.org/officeDocument/2006/relationships/hyperlink" Target="https://move.unc.edu/parking/" TargetMode="External"/><Relationship Id="rId4" Type="http://schemas.openxmlformats.org/officeDocument/2006/relationships/hyperlink" Target="https://research.unc.edu/covid-19/resuming/lab/" TargetMode="External"/><Relationship Id="rId9" Type="http://schemas.openxmlformats.org/officeDocument/2006/relationships/hyperlink" Target="https://www.unchealthcare.org/coronavirus/"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s://psychology.unc.edu/covid/"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psychology.unc.edu/covid/"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mailto:reopeningplanspn@gmail.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Gill Sans"/>
              <a:ea typeface="Gill Sans"/>
              <a:cs typeface="Gill Sans"/>
              <a:sym typeface="Gill Sans"/>
            </a:endParaRPr>
          </a:p>
        </p:txBody>
      </p:sp>
      <p:sp>
        <p:nvSpPr>
          <p:cNvPr id="94" name="Google Shape;94;p1"/>
          <p:cNvSpPr/>
          <p:nvPr/>
        </p:nvSpPr>
        <p:spPr>
          <a:xfrm>
            <a:off x="8119870" y="457199"/>
            <a:ext cx="3618827" cy="482246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
          <p:cNvSpPr txBox="1">
            <a:spLocks noGrp="1"/>
          </p:cNvSpPr>
          <p:nvPr>
            <p:ph type="ctrTitle"/>
          </p:nvPr>
        </p:nvSpPr>
        <p:spPr>
          <a:xfrm>
            <a:off x="8372723" y="850791"/>
            <a:ext cx="3202016" cy="419828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FFFF"/>
              </a:buClr>
              <a:buSzPts val="2800"/>
              <a:buFont typeface="Franklin Gothic"/>
              <a:buNone/>
            </a:pPr>
            <a:r>
              <a:rPr lang="en-US" sz="2800">
                <a:solidFill>
                  <a:srgbClr val="FFFFFF"/>
                </a:solidFill>
              </a:rPr>
              <a:t>COVID-19 GUIDELINES FOR THE DEPARTMENT OF PSYCHOLOGY AND NEUROSCIENCE</a:t>
            </a:r>
            <a:br>
              <a:rPr lang="en-US" sz="2800">
                <a:solidFill>
                  <a:srgbClr val="FFFFFF"/>
                </a:solidFill>
              </a:rPr>
            </a:br>
            <a:r>
              <a:rPr lang="en-US" sz="2800">
                <a:solidFill>
                  <a:srgbClr val="FFFFFF"/>
                </a:solidFill>
              </a:rPr>
              <a:t>HS RESEARCH</a:t>
            </a:r>
            <a:endParaRPr/>
          </a:p>
        </p:txBody>
      </p:sp>
      <p:sp>
        <p:nvSpPr>
          <p:cNvPr id="96" name="Google Shape;96;p1"/>
          <p:cNvSpPr/>
          <p:nvPr/>
        </p:nvSpPr>
        <p:spPr>
          <a:xfrm>
            <a:off x="8119870" y="5367338"/>
            <a:ext cx="3618828" cy="989513"/>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
          <p:cNvSpPr txBox="1">
            <a:spLocks noGrp="1"/>
          </p:cNvSpPr>
          <p:nvPr>
            <p:ph type="subTitle" idx="1"/>
          </p:nvPr>
        </p:nvSpPr>
        <p:spPr>
          <a:xfrm>
            <a:off x="8372723" y="5400630"/>
            <a:ext cx="3447270" cy="1001853"/>
          </a:xfrm>
          <a:prstGeom prst="rect">
            <a:avLst/>
          </a:prstGeom>
          <a:noFill/>
          <a:ln>
            <a:noFill/>
          </a:ln>
        </p:spPr>
        <p:txBody>
          <a:bodyPr spcFirstLastPara="1" wrap="square" lIns="91425" tIns="45700" rIns="91425" bIns="45700" anchor="ctr" anchorCtr="0">
            <a:normAutofit/>
          </a:bodyPr>
          <a:lstStyle/>
          <a:p>
            <a:pPr marL="0" lvl="0" indent="0" algn="ctr" rtl="0">
              <a:lnSpc>
                <a:spcPct val="110000"/>
              </a:lnSpc>
              <a:spcBef>
                <a:spcPts val="0"/>
              </a:spcBef>
              <a:spcAft>
                <a:spcPts val="0"/>
              </a:spcAft>
              <a:buSzPts val="1564"/>
              <a:buNone/>
            </a:pPr>
            <a:r>
              <a:rPr lang="en-US" sz="1700" dirty="0">
                <a:solidFill>
                  <a:srgbClr val="FFFFFF"/>
                </a:solidFill>
              </a:rPr>
              <a:t>UPDATED.07.17.2020</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7700D-64B5-6D43-9E4F-0C45C28CD2FE}"/>
              </a:ext>
            </a:extLst>
          </p:cNvPr>
          <p:cNvSpPr>
            <a:spLocks noGrp="1"/>
          </p:cNvSpPr>
          <p:nvPr>
            <p:ph type="title"/>
          </p:nvPr>
        </p:nvSpPr>
        <p:spPr/>
        <p:txBody>
          <a:bodyPr/>
          <a:lstStyle/>
          <a:p>
            <a:r>
              <a:rPr lang="en-US" dirty="0"/>
              <a:t>Part II:  CAS Template (Examples will be provided)</a:t>
            </a:r>
          </a:p>
        </p:txBody>
      </p:sp>
      <p:sp>
        <p:nvSpPr>
          <p:cNvPr id="3" name="Text Placeholder 2">
            <a:extLst>
              <a:ext uri="{FF2B5EF4-FFF2-40B4-BE49-F238E27FC236}">
                <a16:creationId xmlns:a16="http://schemas.microsoft.com/office/drawing/2014/main" id="{25F0924E-7775-AC4A-BC45-B3C3026B6CDA}"/>
              </a:ext>
            </a:extLst>
          </p:cNvPr>
          <p:cNvSpPr>
            <a:spLocks noGrp="1"/>
          </p:cNvSpPr>
          <p:nvPr>
            <p:ph type="body" idx="1"/>
          </p:nvPr>
        </p:nvSpPr>
        <p:spPr>
          <a:xfrm>
            <a:off x="581193" y="1985211"/>
            <a:ext cx="3810334" cy="4386893"/>
          </a:xfrm>
        </p:spPr>
        <p:txBody>
          <a:bodyPr>
            <a:normAutofit fontScale="92500" lnSpcReduction="20000"/>
          </a:bodyPr>
          <a:lstStyle/>
          <a:p>
            <a:pPr>
              <a:lnSpc>
                <a:spcPct val="100000"/>
              </a:lnSpc>
              <a:spcBef>
                <a:spcPts val="0"/>
              </a:spcBef>
            </a:pPr>
            <a:endParaRPr lang="en-US" u="sng" dirty="0">
              <a:latin typeface="Calibri" panose="020F0502020204030204" pitchFamily="34" charset="0"/>
              <a:cs typeface="Calibri" panose="020F0502020204030204" pitchFamily="34" charset="0"/>
            </a:endParaRPr>
          </a:p>
          <a:p>
            <a:pPr>
              <a:lnSpc>
                <a:spcPct val="100000"/>
              </a:lnSpc>
              <a:spcBef>
                <a:spcPts val="0"/>
              </a:spcBef>
            </a:pPr>
            <a:r>
              <a:rPr lang="en-US" b="1" u="sng" dirty="0">
                <a:latin typeface="Calibri" panose="020F0502020204030204" pitchFamily="34" charset="0"/>
                <a:cs typeface="Calibri" panose="020F0502020204030204" pitchFamily="34" charset="0"/>
              </a:rPr>
              <a:t>Social Distancing</a:t>
            </a:r>
            <a:r>
              <a:rPr lang="en-US" dirty="0">
                <a:latin typeface="Calibri" panose="020F0502020204030204" pitchFamily="34" charset="0"/>
                <a:cs typeface="Calibri" panose="020F0502020204030204" pitchFamily="34" charset="0"/>
              </a:rPr>
              <a:t>:</a:t>
            </a:r>
          </a:p>
          <a:p>
            <a:pPr>
              <a:lnSpc>
                <a:spcPct val="100000"/>
              </a:lnSpc>
              <a:spcBef>
                <a:spcPts val="0"/>
              </a:spcBef>
            </a:pPr>
            <a:endParaRPr lang="en-US" dirty="0">
              <a:latin typeface="Calibri" panose="020F0502020204030204" pitchFamily="34" charset="0"/>
              <a:cs typeface="Calibri" panose="020F0502020204030204" pitchFamily="34" charset="0"/>
            </a:endParaRPr>
          </a:p>
          <a:p>
            <a:pPr>
              <a:lnSpc>
                <a:spcPct val="100000"/>
              </a:lnSpc>
              <a:spcBef>
                <a:spcPts val="0"/>
              </a:spcBef>
              <a:buFont typeface="Arial" panose="020B0604020202020204" pitchFamily="34" charset="0"/>
              <a:buChar char="•"/>
            </a:pPr>
            <a:r>
              <a:rPr lang="en-US" dirty="0">
                <a:latin typeface="Calibri" panose="020F0502020204030204" pitchFamily="34" charset="0"/>
                <a:cs typeface="Calibri" panose="020F0502020204030204" pitchFamily="34" charset="0"/>
              </a:rPr>
              <a:t>Work </a:t>
            </a:r>
            <a:r>
              <a:rPr lang="en-US" u="sng" dirty="0">
                <a:latin typeface="Calibri" panose="020F0502020204030204" pitchFamily="34" charset="0"/>
                <a:cs typeface="Calibri" panose="020F0502020204030204" pitchFamily="34" charset="0"/>
              </a:rPr>
              <a:t>remotely</a:t>
            </a:r>
            <a:r>
              <a:rPr lang="en-US" dirty="0">
                <a:latin typeface="Calibri" panose="020F0502020204030204" pitchFamily="34" charset="0"/>
                <a:cs typeface="Calibri" panose="020F0502020204030204" pitchFamily="34" charset="0"/>
              </a:rPr>
              <a:t> if/when possible;</a:t>
            </a:r>
          </a:p>
          <a:p>
            <a:pPr marL="123444" indent="0">
              <a:lnSpc>
                <a:spcPct val="100000"/>
              </a:lnSpc>
              <a:spcBef>
                <a:spcPts val="0"/>
              </a:spcBef>
              <a:buNone/>
            </a:pPr>
            <a:endParaRPr lang="en-US" dirty="0">
              <a:latin typeface="Calibri" panose="020F0502020204030204" pitchFamily="34" charset="0"/>
              <a:cs typeface="Calibri" panose="020F0502020204030204" pitchFamily="34" charset="0"/>
            </a:endParaRPr>
          </a:p>
          <a:p>
            <a:pPr>
              <a:lnSpc>
                <a:spcPct val="100000"/>
              </a:lnSpc>
              <a:spcBef>
                <a:spcPts val="0"/>
              </a:spcBef>
              <a:buFont typeface="Arial" panose="020B0604020202020204" pitchFamily="34" charset="0"/>
              <a:buChar char="•"/>
            </a:pPr>
            <a:r>
              <a:rPr lang="en-US" dirty="0">
                <a:latin typeface="Calibri" panose="020F0502020204030204" pitchFamily="34" charset="0"/>
                <a:cs typeface="Calibri" panose="020F0502020204030204" pitchFamily="34" charset="0"/>
              </a:rPr>
              <a:t>No </a:t>
            </a:r>
            <a:r>
              <a:rPr lang="en-US" u="sng" dirty="0">
                <a:latin typeface="Calibri" panose="020F0502020204030204" pitchFamily="34" charset="0"/>
                <a:cs typeface="Calibri" panose="020F0502020204030204" pitchFamily="34" charset="0"/>
              </a:rPr>
              <a:t>visitors</a:t>
            </a:r>
            <a:r>
              <a:rPr lang="en-US" dirty="0">
                <a:latin typeface="Calibri" panose="020F0502020204030204" pitchFamily="34" charset="0"/>
                <a:cs typeface="Calibri" panose="020F0502020204030204" pitchFamily="34" charset="0"/>
              </a:rPr>
              <a:t>;</a:t>
            </a:r>
          </a:p>
          <a:p>
            <a:pPr marL="123444" indent="0">
              <a:lnSpc>
                <a:spcPct val="100000"/>
              </a:lnSpc>
              <a:spcBef>
                <a:spcPts val="0"/>
              </a:spcBef>
              <a:buNone/>
            </a:pPr>
            <a:endParaRPr lang="en-US" dirty="0">
              <a:latin typeface="Calibri" panose="020F0502020204030204" pitchFamily="34" charset="0"/>
              <a:cs typeface="Calibri" panose="020F0502020204030204" pitchFamily="34" charset="0"/>
            </a:endParaRPr>
          </a:p>
          <a:p>
            <a:pPr>
              <a:lnSpc>
                <a:spcPct val="100000"/>
              </a:lnSpc>
              <a:spcBef>
                <a:spcPts val="0"/>
              </a:spcBef>
              <a:buFont typeface="Arial" panose="020B0604020202020204" pitchFamily="34" charset="0"/>
              <a:buChar char="•"/>
            </a:pPr>
            <a:r>
              <a:rPr lang="en-US" u="sng" dirty="0">
                <a:latin typeface="Calibri" panose="020F0502020204030204" pitchFamily="34" charset="0"/>
                <a:cs typeface="Calibri" panose="020F0502020204030204" pitchFamily="34" charset="0"/>
              </a:rPr>
              <a:t>Stagger schedules (</a:t>
            </a:r>
            <a:r>
              <a:rPr lang="en-US" dirty="0">
                <a:latin typeface="Calibri" panose="020F0502020204030204" pitchFamily="34" charset="0"/>
                <a:cs typeface="Calibri" panose="020F0502020204030204" pitchFamily="34" charset="0"/>
              </a:rPr>
              <a:t>&lt; 50% occupancy) (e.g., Google Calendar, Shifts), including weekdays &amp; weekends;</a:t>
            </a:r>
          </a:p>
          <a:p>
            <a:pPr marL="123444" indent="0">
              <a:lnSpc>
                <a:spcPct val="100000"/>
              </a:lnSpc>
              <a:spcBef>
                <a:spcPts val="0"/>
              </a:spcBef>
              <a:buNone/>
            </a:pPr>
            <a:endParaRPr lang="en-US" dirty="0">
              <a:latin typeface="Calibri" panose="020F0502020204030204" pitchFamily="34" charset="0"/>
              <a:cs typeface="Calibri" panose="020F0502020204030204" pitchFamily="34" charset="0"/>
            </a:endParaRPr>
          </a:p>
          <a:p>
            <a:pPr>
              <a:lnSpc>
                <a:spcPct val="100000"/>
              </a:lnSpc>
              <a:spcBef>
                <a:spcPts val="0"/>
              </a:spcBef>
              <a:buFont typeface="Arial" panose="020B0604020202020204" pitchFamily="34" charset="0"/>
              <a:buChar char="•"/>
            </a:pPr>
            <a:r>
              <a:rPr lang="en-US" u="sng" dirty="0">
                <a:latin typeface="Calibri" panose="020F0502020204030204" pitchFamily="34" charset="0"/>
                <a:cs typeface="Calibri" panose="020F0502020204030204" pitchFamily="34" charset="0"/>
              </a:rPr>
              <a:t>Log entry/exit </a:t>
            </a:r>
            <a:r>
              <a:rPr lang="en-US" dirty="0">
                <a:latin typeface="Calibri" panose="020F0502020204030204" pitchFamily="34" charset="0"/>
                <a:cs typeface="Calibri" panose="020F0502020204030204" pitchFamily="34" charset="0"/>
              </a:rPr>
              <a:t>(i.e., contact tracing);</a:t>
            </a:r>
          </a:p>
          <a:p>
            <a:pPr marL="123444" indent="0">
              <a:lnSpc>
                <a:spcPct val="100000"/>
              </a:lnSpc>
              <a:spcBef>
                <a:spcPts val="0"/>
              </a:spcBef>
              <a:buNone/>
            </a:pPr>
            <a:endParaRPr lang="en-US" dirty="0">
              <a:latin typeface="Calibri" panose="020F0502020204030204" pitchFamily="34" charset="0"/>
              <a:cs typeface="Calibri" panose="020F0502020204030204" pitchFamily="34" charset="0"/>
            </a:endParaRPr>
          </a:p>
          <a:p>
            <a:pPr>
              <a:lnSpc>
                <a:spcPct val="100000"/>
              </a:lnSpc>
              <a:spcBef>
                <a:spcPts val="0"/>
              </a:spcBef>
              <a:buFont typeface="Arial" panose="020B0604020202020204" pitchFamily="34" charset="0"/>
              <a:buChar char="•"/>
            </a:pPr>
            <a:r>
              <a:rPr lang="en-US" dirty="0">
                <a:latin typeface="Calibri" panose="020F0502020204030204" pitchFamily="34" charset="0"/>
                <a:cs typeface="Calibri" panose="020F0502020204030204" pitchFamily="34" charset="0"/>
              </a:rPr>
              <a:t>Post </a:t>
            </a:r>
            <a:r>
              <a:rPr lang="en-US" u="sng" dirty="0">
                <a:latin typeface="Calibri" panose="020F0502020204030204" pitchFamily="34" charset="0"/>
                <a:cs typeface="Calibri" panose="020F0502020204030204" pitchFamily="34" charset="0"/>
              </a:rPr>
              <a:t>Maximum Occupancy </a:t>
            </a:r>
            <a:r>
              <a:rPr lang="en-US" dirty="0">
                <a:latin typeface="Calibri" panose="020F0502020204030204" pitchFamily="34" charset="0"/>
                <a:cs typeface="Calibri" panose="020F0502020204030204" pitchFamily="34" charset="0"/>
              </a:rPr>
              <a:t>(i.e., 1 person/200 </a:t>
            </a:r>
            <a:r>
              <a:rPr lang="en-US" dirty="0" err="1">
                <a:latin typeface="Calibri" panose="020F0502020204030204" pitchFamily="34" charset="0"/>
                <a:cs typeface="Calibri" panose="020F0502020204030204" pitchFamily="34" charset="0"/>
              </a:rPr>
              <a:t>sq</a:t>
            </a:r>
            <a:r>
              <a:rPr lang="en-US" dirty="0">
                <a:latin typeface="Calibri" panose="020F0502020204030204" pitchFamily="34" charset="0"/>
                <a:cs typeface="Calibri" panose="020F0502020204030204" pitchFamily="34" charset="0"/>
              </a:rPr>
              <a:t> ft);</a:t>
            </a:r>
          </a:p>
          <a:p>
            <a:pPr marL="123444" indent="0">
              <a:lnSpc>
                <a:spcPct val="100000"/>
              </a:lnSpc>
              <a:spcBef>
                <a:spcPts val="0"/>
              </a:spcBef>
              <a:buNone/>
            </a:pPr>
            <a:endParaRPr lang="en-US" dirty="0">
              <a:latin typeface="Calibri" panose="020F0502020204030204" pitchFamily="34" charset="0"/>
              <a:cs typeface="Calibri" panose="020F0502020204030204" pitchFamily="34" charset="0"/>
            </a:endParaRPr>
          </a:p>
          <a:p>
            <a:pPr>
              <a:lnSpc>
                <a:spcPct val="100000"/>
              </a:lnSpc>
              <a:spcBef>
                <a:spcPts val="0"/>
              </a:spcBef>
              <a:buFont typeface="Arial" panose="020B0604020202020204" pitchFamily="34" charset="0"/>
              <a:buChar char="•"/>
            </a:pPr>
            <a:r>
              <a:rPr lang="en-US" dirty="0">
                <a:latin typeface="Calibri" panose="020F0502020204030204" pitchFamily="34" charset="0"/>
                <a:cs typeface="Calibri" panose="020F0502020204030204" pitchFamily="34" charset="0"/>
              </a:rPr>
              <a:t>If </a:t>
            </a:r>
            <a:r>
              <a:rPr lang="en-US" u="sng" dirty="0">
                <a:latin typeface="Calibri" panose="020F0502020204030204" pitchFamily="34" charset="0"/>
                <a:cs typeface="Calibri" panose="020F0502020204030204" pitchFamily="34" charset="0"/>
              </a:rPr>
              <a:t>room &gt; 200 </a:t>
            </a:r>
            <a:r>
              <a:rPr lang="en-US" u="sng" dirty="0" err="1">
                <a:latin typeface="Calibri" panose="020F0502020204030204" pitchFamily="34" charset="0"/>
                <a:cs typeface="Calibri" panose="020F0502020204030204" pitchFamily="34" charset="0"/>
              </a:rPr>
              <a:t>sq</a:t>
            </a:r>
            <a:r>
              <a:rPr lang="en-US" u="sng" dirty="0">
                <a:latin typeface="Calibri" panose="020F0502020204030204" pitchFamily="34" charset="0"/>
                <a:cs typeface="Calibri" panose="020F0502020204030204" pitchFamily="34" charset="0"/>
              </a:rPr>
              <a:t> ft,</a:t>
            </a:r>
            <a:r>
              <a:rPr lang="en-US" dirty="0">
                <a:latin typeface="Calibri" panose="020F0502020204030204" pitchFamily="34" charset="0"/>
                <a:cs typeface="Calibri" panose="020F0502020204030204" pitchFamily="34" charset="0"/>
              </a:rPr>
              <a:t> plan for maintaining SD (i.e., 6 ft), floor plan, and/or safety-procedures when 6 ft not possible (e.g., equipment)</a:t>
            </a:r>
          </a:p>
          <a:p>
            <a:pPr>
              <a:lnSpc>
                <a:spcPct val="100000"/>
              </a:lnSpc>
              <a:spcBef>
                <a:spcPts val="0"/>
              </a:spcBef>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a:lnSpc>
                <a:spcPct val="100000"/>
              </a:lnSpc>
              <a:spcBef>
                <a:spcPts val="0"/>
              </a:spcBef>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lvl="1">
              <a:spcBef>
                <a:spcPts val="0"/>
              </a:spcBef>
            </a:pPr>
            <a:endParaRPr lang="en-US" dirty="0"/>
          </a:p>
        </p:txBody>
      </p:sp>
      <p:sp>
        <p:nvSpPr>
          <p:cNvPr id="4" name="Text Placeholder 2">
            <a:extLst>
              <a:ext uri="{FF2B5EF4-FFF2-40B4-BE49-F238E27FC236}">
                <a16:creationId xmlns:a16="http://schemas.microsoft.com/office/drawing/2014/main" id="{F0FE8270-A05A-0944-9666-40BE1C4F0BE1}"/>
              </a:ext>
            </a:extLst>
          </p:cNvPr>
          <p:cNvSpPr txBox="1">
            <a:spLocks/>
          </p:cNvSpPr>
          <p:nvPr/>
        </p:nvSpPr>
        <p:spPr>
          <a:xfrm>
            <a:off x="4556293" y="1573376"/>
            <a:ext cx="3927308" cy="424322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333756" algn="l" rtl="0">
              <a:lnSpc>
                <a:spcPct val="110000"/>
              </a:lnSpc>
              <a:spcBef>
                <a:spcPts val="360"/>
              </a:spcBef>
              <a:spcAft>
                <a:spcPts val="0"/>
              </a:spcAft>
              <a:buClr>
                <a:schemeClr val="accent1"/>
              </a:buClr>
              <a:buSzPts val="1656"/>
              <a:buFont typeface="Noto Sans Symbols"/>
              <a:buChar char="◼"/>
              <a:defRPr sz="1700" b="0" i="0" u="none" strike="noStrike" cap="none">
                <a:solidFill>
                  <a:srgbClr val="3F3F3F"/>
                </a:solidFill>
                <a:latin typeface="Libre Franklin"/>
                <a:ea typeface="Libre Franklin"/>
                <a:cs typeface="Libre Franklin"/>
                <a:sym typeface="Libre Franklin"/>
              </a:defRPr>
            </a:lvl1pPr>
            <a:lvl2pPr marL="914400" marR="0" lvl="1" indent="-333756" algn="l" rtl="0">
              <a:lnSpc>
                <a:spcPct val="100000"/>
              </a:lnSpc>
              <a:spcBef>
                <a:spcPts val="600"/>
              </a:spcBef>
              <a:spcAft>
                <a:spcPts val="0"/>
              </a:spcAft>
              <a:buClr>
                <a:schemeClr val="accent1"/>
              </a:buClr>
              <a:buSzPts val="1656"/>
              <a:buFont typeface="Noto Sans Symbols"/>
              <a:buChar char="◼"/>
              <a:defRPr sz="1400" b="0" i="0" u="none" strike="noStrike" cap="none">
                <a:solidFill>
                  <a:srgbClr val="3F3F3F"/>
                </a:solidFill>
                <a:latin typeface="Libre Franklin"/>
                <a:ea typeface="Libre Franklin"/>
                <a:cs typeface="Libre Franklin"/>
                <a:sym typeface="Libre Franklin"/>
              </a:defRPr>
            </a:lvl2pPr>
            <a:lvl3pPr marL="1371600" marR="0" lvl="2" indent="-333756" algn="l" rtl="0">
              <a:lnSpc>
                <a:spcPct val="100000"/>
              </a:lnSpc>
              <a:spcBef>
                <a:spcPts val="600"/>
              </a:spcBef>
              <a:spcAft>
                <a:spcPts val="0"/>
              </a:spcAft>
              <a:buClr>
                <a:schemeClr val="accent1"/>
              </a:buClr>
              <a:buSzPts val="1656"/>
              <a:buFont typeface="Noto Sans Symbols"/>
              <a:buChar char="◼"/>
              <a:defRPr sz="1300" b="0" i="0" u="none" strike="noStrike" cap="none">
                <a:solidFill>
                  <a:srgbClr val="3F3F3F"/>
                </a:solidFill>
                <a:latin typeface="Libre Franklin"/>
                <a:ea typeface="Libre Franklin"/>
                <a:cs typeface="Libre Franklin"/>
                <a:sym typeface="Libre Franklin"/>
              </a:defRPr>
            </a:lvl3pPr>
            <a:lvl4pPr marL="1828800" marR="0" lvl="3" indent="-333756" algn="l" rtl="0">
              <a:lnSpc>
                <a:spcPct val="100000"/>
              </a:lnSpc>
              <a:spcBef>
                <a:spcPts val="600"/>
              </a:spcBef>
              <a:spcAft>
                <a:spcPts val="0"/>
              </a:spcAft>
              <a:buClr>
                <a:schemeClr val="accent1"/>
              </a:buClr>
              <a:buSzPts val="1656"/>
              <a:buFont typeface="Noto Sans Symbols"/>
              <a:buChar char="◼"/>
              <a:defRPr sz="1100" b="0" i="0" u="none" strike="noStrike" cap="none">
                <a:solidFill>
                  <a:srgbClr val="3F3F3F"/>
                </a:solidFill>
                <a:latin typeface="Libre Franklin"/>
                <a:ea typeface="Libre Franklin"/>
                <a:cs typeface="Libre Franklin"/>
                <a:sym typeface="Libre Franklin"/>
              </a:defRPr>
            </a:lvl4pPr>
            <a:lvl5pPr marL="2286000" marR="0" lvl="4" indent="-333756" algn="l" rtl="0">
              <a:lnSpc>
                <a:spcPct val="100000"/>
              </a:lnSpc>
              <a:spcBef>
                <a:spcPts val="600"/>
              </a:spcBef>
              <a:spcAft>
                <a:spcPts val="0"/>
              </a:spcAft>
              <a:buClr>
                <a:schemeClr val="accent1"/>
              </a:buClr>
              <a:buSzPts val="1656"/>
              <a:buFont typeface="Noto Sans Symbols"/>
              <a:buChar char="◼"/>
              <a:defRPr sz="1100" b="0" i="0" u="none" strike="noStrike" cap="none">
                <a:solidFill>
                  <a:srgbClr val="3F3F3F"/>
                </a:solidFill>
                <a:latin typeface="Libre Franklin"/>
                <a:ea typeface="Libre Franklin"/>
                <a:cs typeface="Libre Franklin"/>
                <a:sym typeface="Libre Franklin"/>
              </a:defRPr>
            </a:lvl5pPr>
            <a:lvl6pPr marL="2743200" marR="0" lvl="5"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Libre Franklin"/>
                <a:ea typeface="Libre Franklin"/>
                <a:cs typeface="Libre Franklin"/>
                <a:sym typeface="Libre Franklin"/>
              </a:defRPr>
            </a:lvl6pPr>
            <a:lvl7pPr marL="3200400" marR="0" lvl="6"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Libre Franklin"/>
                <a:ea typeface="Libre Franklin"/>
                <a:cs typeface="Libre Franklin"/>
                <a:sym typeface="Libre Franklin"/>
              </a:defRPr>
            </a:lvl7pPr>
            <a:lvl8pPr marL="3657600" marR="0" lvl="7"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Libre Franklin"/>
                <a:ea typeface="Libre Franklin"/>
                <a:cs typeface="Libre Franklin"/>
                <a:sym typeface="Libre Franklin"/>
              </a:defRPr>
            </a:lvl8pPr>
            <a:lvl9pPr marL="4114800" marR="0" lvl="8" indent="-333756" algn="l" rtl="0">
              <a:lnSpc>
                <a:spcPct val="100000"/>
              </a:lnSpc>
              <a:spcBef>
                <a:spcPts val="600"/>
              </a:spcBef>
              <a:spcAft>
                <a:spcPts val="600"/>
              </a:spcAft>
              <a:buClr>
                <a:schemeClr val="accent2"/>
              </a:buClr>
              <a:buSzPts val="1656"/>
              <a:buFont typeface="Noto Sans Symbols"/>
              <a:buChar char="◼"/>
              <a:defRPr sz="1200" b="0" i="0" u="none" strike="noStrike" cap="none">
                <a:solidFill>
                  <a:schemeClr val="dk2"/>
                </a:solidFill>
                <a:latin typeface="Libre Franklin"/>
                <a:ea typeface="Libre Franklin"/>
                <a:cs typeface="Libre Franklin"/>
                <a:sym typeface="Libre Franklin"/>
              </a:defRPr>
            </a:lvl9pPr>
          </a:lstStyle>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Include a plan and schedule for sanitization practices in your lab:</a:t>
            </a:r>
          </a:p>
          <a:p>
            <a:pPr marL="342900" lvl="0" indent="-342900">
              <a:lnSpc>
                <a:spcPct val="107000"/>
              </a:lnSpc>
              <a:buFont typeface="Symbol" pitchFamily="2"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How often will surfaces be sanitized?</a:t>
            </a:r>
          </a:p>
          <a:p>
            <a:pPr marL="123444" indent="0">
              <a:lnSpc>
                <a:spcPct val="107000"/>
              </a:lnSpc>
              <a:buNone/>
            </a:pPr>
            <a:r>
              <a:rPr lang="en-US" sz="16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Symbol" pitchFamily="2"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What is your protocol for sanitizing equipment?</a:t>
            </a:r>
          </a:p>
          <a:p>
            <a:pPr>
              <a:lnSpc>
                <a:spcPct val="107000"/>
              </a:lnSpc>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When will personnel wash and sanitize their hands while in the lab?</a:t>
            </a:r>
          </a:p>
          <a:p>
            <a:pPr>
              <a:lnSpc>
                <a:spcPct val="107000"/>
              </a:lnSpc>
              <a:spcAft>
                <a:spcPts val="800"/>
              </a:spcAft>
            </a:pPr>
            <a:endParaRPr lang="en-US" dirty="0"/>
          </a:p>
        </p:txBody>
      </p:sp>
      <p:sp>
        <p:nvSpPr>
          <p:cNvPr id="5" name="Text Placeholder 2">
            <a:extLst>
              <a:ext uri="{FF2B5EF4-FFF2-40B4-BE49-F238E27FC236}">
                <a16:creationId xmlns:a16="http://schemas.microsoft.com/office/drawing/2014/main" id="{AC0D774D-3ED6-084F-8BEC-7060F60E7EEF}"/>
              </a:ext>
            </a:extLst>
          </p:cNvPr>
          <p:cNvSpPr txBox="1">
            <a:spLocks/>
          </p:cNvSpPr>
          <p:nvPr/>
        </p:nvSpPr>
        <p:spPr>
          <a:xfrm>
            <a:off x="7896393" y="493876"/>
            <a:ext cx="3927308" cy="424322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333756" algn="l" rtl="0">
              <a:lnSpc>
                <a:spcPct val="110000"/>
              </a:lnSpc>
              <a:spcBef>
                <a:spcPts val="360"/>
              </a:spcBef>
              <a:spcAft>
                <a:spcPts val="0"/>
              </a:spcAft>
              <a:buClr>
                <a:schemeClr val="accent1"/>
              </a:buClr>
              <a:buSzPts val="1656"/>
              <a:buFont typeface="Noto Sans Symbols"/>
              <a:buChar char="◼"/>
              <a:defRPr sz="1700" b="0" i="0" u="none" strike="noStrike" cap="none">
                <a:solidFill>
                  <a:srgbClr val="3F3F3F"/>
                </a:solidFill>
                <a:latin typeface="Libre Franklin"/>
                <a:ea typeface="Libre Franklin"/>
                <a:cs typeface="Libre Franklin"/>
                <a:sym typeface="Libre Franklin"/>
              </a:defRPr>
            </a:lvl1pPr>
            <a:lvl2pPr marL="914400" marR="0" lvl="1" indent="-333756" algn="l" rtl="0">
              <a:lnSpc>
                <a:spcPct val="100000"/>
              </a:lnSpc>
              <a:spcBef>
                <a:spcPts val="600"/>
              </a:spcBef>
              <a:spcAft>
                <a:spcPts val="0"/>
              </a:spcAft>
              <a:buClr>
                <a:schemeClr val="accent1"/>
              </a:buClr>
              <a:buSzPts val="1656"/>
              <a:buFont typeface="Noto Sans Symbols"/>
              <a:buChar char="◼"/>
              <a:defRPr sz="1400" b="0" i="0" u="none" strike="noStrike" cap="none">
                <a:solidFill>
                  <a:srgbClr val="3F3F3F"/>
                </a:solidFill>
                <a:latin typeface="Libre Franklin"/>
                <a:ea typeface="Libre Franklin"/>
                <a:cs typeface="Libre Franklin"/>
                <a:sym typeface="Libre Franklin"/>
              </a:defRPr>
            </a:lvl2pPr>
            <a:lvl3pPr marL="1371600" marR="0" lvl="2" indent="-333756" algn="l" rtl="0">
              <a:lnSpc>
                <a:spcPct val="100000"/>
              </a:lnSpc>
              <a:spcBef>
                <a:spcPts val="600"/>
              </a:spcBef>
              <a:spcAft>
                <a:spcPts val="0"/>
              </a:spcAft>
              <a:buClr>
                <a:schemeClr val="accent1"/>
              </a:buClr>
              <a:buSzPts val="1656"/>
              <a:buFont typeface="Noto Sans Symbols"/>
              <a:buChar char="◼"/>
              <a:defRPr sz="1300" b="0" i="0" u="none" strike="noStrike" cap="none">
                <a:solidFill>
                  <a:srgbClr val="3F3F3F"/>
                </a:solidFill>
                <a:latin typeface="Libre Franklin"/>
                <a:ea typeface="Libre Franklin"/>
                <a:cs typeface="Libre Franklin"/>
                <a:sym typeface="Libre Franklin"/>
              </a:defRPr>
            </a:lvl3pPr>
            <a:lvl4pPr marL="1828800" marR="0" lvl="3" indent="-333756" algn="l" rtl="0">
              <a:lnSpc>
                <a:spcPct val="100000"/>
              </a:lnSpc>
              <a:spcBef>
                <a:spcPts val="600"/>
              </a:spcBef>
              <a:spcAft>
                <a:spcPts val="0"/>
              </a:spcAft>
              <a:buClr>
                <a:schemeClr val="accent1"/>
              </a:buClr>
              <a:buSzPts val="1656"/>
              <a:buFont typeface="Noto Sans Symbols"/>
              <a:buChar char="◼"/>
              <a:defRPr sz="1100" b="0" i="0" u="none" strike="noStrike" cap="none">
                <a:solidFill>
                  <a:srgbClr val="3F3F3F"/>
                </a:solidFill>
                <a:latin typeface="Libre Franklin"/>
                <a:ea typeface="Libre Franklin"/>
                <a:cs typeface="Libre Franklin"/>
                <a:sym typeface="Libre Franklin"/>
              </a:defRPr>
            </a:lvl4pPr>
            <a:lvl5pPr marL="2286000" marR="0" lvl="4" indent="-333756" algn="l" rtl="0">
              <a:lnSpc>
                <a:spcPct val="100000"/>
              </a:lnSpc>
              <a:spcBef>
                <a:spcPts val="600"/>
              </a:spcBef>
              <a:spcAft>
                <a:spcPts val="0"/>
              </a:spcAft>
              <a:buClr>
                <a:schemeClr val="accent1"/>
              </a:buClr>
              <a:buSzPts val="1656"/>
              <a:buFont typeface="Noto Sans Symbols"/>
              <a:buChar char="◼"/>
              <a:defRPr sz="1100" b="0" i="0" u="none" strike="noStrike" cap="none">
                <a:solidFill>
                  <a:srgbClr val="3F3F3F"/>
                </a:solidFill>
                <a:latin typeface="Libre Franklin"/>
                <a:ea typeface="Libre Franklin"/>
                <a:cs typeface="Libre Franklin"/>
                <a:sym typeface="Libre Franklin"/>
              </a:defRPr>
            </a:lvl5pPr>
            <a:lvl6pPr marL="2743200" marR="0" lvl="5"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Libre Franklin"/>
                <a:ea typeface="Libre Franklin"/>
                <a:cs typeface="Libre Franklin"/>
                <a:sym typeface="Libre Franklin"/>
              </a:defRPr>
            </a:lvl6pPr>
            <a:lvl7pPr marL="3200400" marR="0" lvl="6"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Libre Franklin"/>
                <a:ea typeface="Libre Franklin"/>
                <a:cs typeface="Libre Franklin"/>
                <a:sym typeface="Libre Franklin"/>
              </a:defRPr>
            </a:lvl7pPr>
            <a:lvl8pPr marL="3657600" marR="0" lvl="7"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Libre Franklin"/>
                <a:ea typeface="Libre Franklin"/>
                <a:cs typeface="Libre Franklin"/>
                <a:sym typeface="Libre Franklin"/>
              </a:defRPr>
            </a:lvl8pPr>
            <a:lvl9pPr marL="4114800" marR="0" lvl="8" indent="-333756" algn="l" rtl="0">
              <a:lnSpc>
                <a:spcPct val="100000"/>
              </a:lnSpc>
              <a:spcBef>
                <a:spcPts val="600"/>
              </a:spcBef>
              <a:spcAft>
                <a:spcPts val="600"/>
              </a:spcAft>
              <a:buClr>
                <a:schemeClr val="accent2"/>
              </a:buClr>
              <a:buSzPts val="1656"/>
              <a:buFont typeface="Noto Sans Symbols"/>
              <a:buChar char="◼"/>
              <a:defRPr sz="1200" b="0" i="0" u="none" strike="noStrike" cap="none">
                <a:solidFill>
                  <a:schemeClr val="dk2"/>
                </a:solidFill>
                <a:latin typeface="Libre Franklin"/>
                <a:ea typeface="Libre Franklin"/>
                <a:cs typeface="Libre Franklin"/>
                <a:sym typeface="Libre Franklin"/>
              </a:defRPr>
            </a:lvl9pPr>
          </a:lstStyle>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What is your policy for wearing masks?</a:t>
            </a:r>
          </a:p>
          <a:p>
            <a:pPr>
              <a:lnSpc>
                <a:spcPct val="107000"/>
              </a:lnSpc>
              <a:spcAft>
                <a:spcPts val="800"/>
              </a:spcAft>
            </a:pPr>
            <a:endParaRPr lang="en-US" dirty="0"/>
          </a:p>
        </p:txBody>
      </p:sp>
    </p:spTree>
    <p:extLst>
      <p:ext uri="{BB962C8B-B14F-4D97-AF65-F5344CB8AC3E}">
        <p14:creationId xmlns:p14="http://schemas.microsoft.com/office/powerpoint/2010/main" val="3172580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D7C5A5C-A24F-4941-9B03-C0E1E091ABF2}"/>
              </a:ext>
            </a:extLst>
          </p:cNvPr>
          <p:cNvPicPr>
            <a:picLocks noChangeAspect="1"/>
          </p:cNvPicPr>
          <p:nvPr/>
        </p:nvPicPr>
        <p:blipFill>
          <a:blip r:embed="rId2"/>
          <a:stretch>
            <a:fillRect/>
          </a:stretch>
        </p:blipFill>
        <p:spPr>
          <a:xfrm>
            <a:off x="2946400" y="292100"/>
            <a:ext cx="5930900" cy="6438900"/>
          </a:xfrm>
          <a:prstGeom prst="rect">
            <a:avLst/>
          </a:prstGeom>
        </p:spPr>
      </p:pic>
    </p:spTree>
    <p:extLst>
      <p:ext uri="{BB962C8B-B14F-4D97-AF65-F5344CB8AC3E}">
        <p14:creationId xmlns:p14="http://schemas.microsoft.com/office/powerpoint/2010/main" val="3253267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98DF88-E2B3-EF4F-A38C-054773D2DF7E}"/>
              </a:ext>
            </a:extLst>
          </p:cNvPr>
          <p:cNvPicPr>
            <a:picLocks noChangeAspect="1"/>
          </p:cNvPicPr>
          <p:nvPr/>
        </p:nvPicPr>
        <p:blipFill>
          <a:blip r:embed="rId2"/>
          <a:stretch>
            <a:fillRect/>
          </a:stretch>
        </p:blipFill>
        <p:spPr>
          <a:xfrm>
            <a:off x="3230418" y="0"/>
            <a:ext cx="5299364" cy="6680200"/>
          </a:xfrm>
          <a:prstGeom prst="rect">
            <a:avLst/>
          </a:prstGeom>
        </p:spPr>
      </p:pic>
    </p:spTree>
    <p:extLst>
      <p:ext uri="{BB962C8B-B14F-4D97-AF65-F5344CB8AC3E}">
        <p14:creationId xmlns:p14="http://schemas.microsoft.com/office/powerpoint/2010/main" val="2816207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70"/>
        <p:cNvGrpSpPr/>
        <p:nvPr/>
      </p:nvGrpSpPr>
      <p:grpSpPr>
        <a:xfrm>
          <a:off x="0" y="0"/>
          <a:ext cx="0" cy="0"/>
          <a:chOff x="0" y="0"/>
          <a:chExt cx="0" cy="0"/>
        </a:xfrm>
      </p:grpSpPr>
      <p:sp>
        <p:nvSpPr>
          <p:cNvPr id="171" name="Google Shape;171;p1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72" name="Google Shape;172;p11"/>
          <p:cNvSpPr txBox="1">
            <a:spLocks noGrp="1"/>
          </p:cNvSpPr>
          <p:nvPr>
            <p:ph type="title"/>
          </p:nvPr>
        </p:nvSpPr>
        <p:spPr>
          <a:xfrm>
            <a:off x="446534" y="747869"/>
            <a:ext cx="3703320" cy="62687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rgbClr val="3F3F3F"/>
              </a:buClr>
              <a:buSzPts val="2520"/>
              <a:buFont typeface="Franklin Gothic"/>
              <a:buNone/>
            </a:pPr>
            <a:r>
              <a:rPr lang="en-US" sz="2520" b="0" cap="none">
                <a:solidFill>
                  <a:srgbClr val="3F3F3F"/>
                </a:solidFill>
                <a:latin typeface="Franklin Gothic"/>
                <a:ea typeface="Franklin Gothic"/>
                <a:cs typeface="Franklin Gothic"/>
                <a:sym typeface="Franklin Gothic"/>
              </a:rPr>
              <a:t>SOCIAL DISTANCING: PEOPLE</a:t>
            </a:r>
            <a:endParaRPr/>
          </a:p>
        </p:txBody>
      </p:sp>
      <p:sp>
        <p:nvSpPr>
          <p:cNvPr id="173" name="Google Shape;173;p11"/>
          <p:cNvSpPr/>
          <p:nvPr/>
        </p:nvSpPr>
        <p:spPr>
          <a:xfrm>
            <a:off x="446534" y="457200"/>
            <a:ext cx="3703320" cy="94997"/>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4241830" y="457200"/>
            <a:ext cx="3703320" cy="9144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75" name="Google Shape;175;p11"/>
          <p:cNvSpPr/>
          <p:nvPr/>
        </p:nvSpPr>
        <p:spPr>
          <a:xfrm>
            <a:off x="8042147" y="453643"/>
            <a:ext cx="3703320" cy="98554"/>
          </a:xfrm>
          <a:prstGeom prst="rect">
            <a:avLst/>
          </a:prstGeom>
          <a:solidFill>
            <a:srgbClr val="969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txBox="1"/>
          <p:nvPr/>
        </p:nvSpPr>
        <p:spPr>
          <a:xfrm>
            <a:off x="536281" y="1570414"/>
            <a:ext cx="3259015" cy="4652586"/>
          </a:xfrm>
          <a:prstGeom prst="rect">
            <a:avLst/>
          </a:prstGeom>
          <a:noFill/>
          <a:ln>
            <a:noFill/>
          </a:ln>
        </p:spPr>
        <p:txBody>
          <a:bodyPr spcFirstLastPara="1" wrap="square" lIns="91425" tIns="45700" rIns="91425" bIns="45700" anchor="t" anchorCtr="0">
            <a:normAutofit/>
          </a:bodyPr>
          <a:lstStyle/>
          <a:p>
            <a:pPr marL="0" marR="0" lvl="0" indent="-99314" algn="l" rtl="0">
              <a:lnSpc>
                <a:spcPct val="80000"/>
              </a:lnSpc>
              <a:spcBef>
                <a:spcPts val="0"/>
              </a:spcBef>
              <a:spcAft>
                <a:spcPts val="0"/>
              </a:spcAft>
              <a:buClr>
                <a:schemeClr val="accent1"/>
              </a:buClr>
              <a:buSzPts val="1564"/>
              <a:buFont typeface="Noto Sans Symbols"/>
              <a:buChar char="◼"/>
            </a:pPr>
            <a:r>
              <a:rPr lang="en-US" sz="1700" dirty="0">
                <a:solidFill>
                  <a:srgbClr val="3F3F3F"/>
                </a:solidFill>
                <a:latin typeface="Libre Franklin"/>
                <a:ea typeface="Libre Franklin"/>
                <a:cs typeface="Libre Franklin"/>
                <a:sym typeface="Libre Franklin"/>
              </a:rPr>
              <a:t> With an eye toward </a:t>
            </a:r>
            <a:r>
              <a:rPr lang="en-US" sz="1700" u="sng" dirty="0">
                <a:solidFill>
                  <a:srgbClr val="3F3F3F"/>
                </a:solidFill>
                <a:latin typeface="Libre Franklin"/>
                <a:ea typeface="Libre Franklin"/>
                <a:cs typeface="Libre Franklin"/>
                <a:sym typeface="Libre Franklin"/>
              </a:rPr>
              <a:t>&lt; 50% lab and building occupancy</a:t>
            </a:r>
            <a:r>
              <a:rPr lang="en-US" sz="1700" dirty="0">
                <a:solidFill>
                  <a:srgbClr val="3F3F3F"/>
                </a:solidFill>
                <a:latin typeface="Libre Franklin"/>
                <a:ea typeface="Libre Franklin"/>
                <a:cs typeface="Libre Franklin"/>
                <a:sym typeface="Libre Franklin"/>
              </a:rPr>
              <a:t>, we recommend strategies such as:</a:t>
            </a:r>
            <a:endParaRPr dirty="0"/>
          </a:p>
          <a:p>
            <a:pPr marL="0" marR="0" lvl="0" indent="-99314" algn="l" rtl="0">
              <a:lnSpc>
                <a:spcPct val="80000"/>
              </a:lnSpc>
              <a:spcBef>
                <a:spcPts val="940"/>
              </a:spcBef>
              <a:spcAft>
                <a:spcPts val="0"/>
              </a:spcAft>
              <a:buClr>
                <a:schemeClr val="accent1"/>
              </a:buClr>
              <a:buSzPts val="1564"/>
              <a:buFont typeface="Noto Sans Symbols"/>
              <a:buChar char="◼"/>
            </a:pPr>
            <a:r>
              <a:rPr lang="en-US" sz="1700" dirty="0">
                <a:solidFill>
                  <a:srgbClr val="3F3F3F"/>
                </a:solidFill>
                <a:latin typeface="Libre Franklin"/>
                <a:ea typeface="Libre Franklin"/>
                <a:cs typeface="Libre Franklin"/>
                <a:sym typeface="Libre Franklin"/>
              </a:rPr>
              <a:t> Stagger arrival/departure times by at least 30 minutes.</a:t>
            </a:r>
            <a:endParaRPr dirty="0"/>
          </a:p>
          <a:p>
            <a:pPr marL="0" marR="0" lvl="0" indent="-99314" algn="l" rtl="0">
              <a:lnSpc>
                <a:spcPct val="80000"/>
              </a:lnSpc>
              <a:spcBef>
                <a:spcPts val="940"/>
              </a:spcBef>
              <a:spcAft>
                <a:spcPts val="0"/>
              </a:spcAft>
              <a:buClr>
                <a:schemeClr val="accent1"/>
              </a:buClr>
              <a:buSzPts val="1564"/>
              <a:buFont typeface="Noto Sans Symbols"/>
              <a:buChar char="◼"/>
            </a:pPr>
            <a:r>
              <a:rPr lang="en-US" sz="1700" dirty="0">
                <a:solidFill>
                  <a:srgbClr val="3F3F3F"/>
                </a:solidFill>
                <a:latin typeface="Libre Franklin"/>
                <a:ea typeface="Libre Franklin"/>
                <a:cs typeface="Libre Franklin"/>
                <a:sym typeface="Libre Franklin"/>
              </a:rPr>
              <a:t> Designated shifts, days of the week. </a:t>
            </a:r>
            <a:endParaRPr lang="en-US" dirty="0">
              <a:ea typeface="Libre Franklin"/>
            </a:endParaRPr>
          </a:p>
          <a:p>
            <a:pPr marL="0" marR="0" lvl="0" indent="-99314" algn="l" rtl="0">
              <a:lnSpc>
                <a:spcPct val="80000"/>
              </a:lnSpc>
              <a:spcBef>
                <a:spcPts val="940"/>
              </a:spcBef>
              <a:spcAft>
                <a:spcPts val="0"/>
              </a:spcAft>
              <a:buClr>
                <a:schemeClr val="accent1"/>
              </a:buClr>
              <a:buSzPts val="1564"/>
              <a:buFont typeface="Noto Sans Symbols"/>
              <a:buChar char="◼"/>
            </a:pPr>
            <a:r>
              <a:rPr lang="en-US" sz="1700" dirty="0">
                <a:solidFill>
                  <a:srgbClr val="3F3F3F"/>
                </a:solidFill>
                <a:latin typeface="Libre Franklin"/>
                <a:ea typeface="Libre Franklin"/>
                <a:cs typeface="Libre Franklin"/>
                <a:sym typeface="Libre Franklin"/>
              </a:rPr>
              <a:t>Develop a strategy to schedule, as well as to track entry/exit (e.g., Google Calendar/Sheets).</a:t>
            </a:r>
            <a:endParaRPr lang="en-US" sz="1600" dirty="0">
              <a:solidFill>
                <a:srgbClr val="FEFEFE"/>
              </a:solidFill>
              <a:latin typeface="Libre Franklin"/>
              <a:ea typeface="Libre Franklin"/>
              <a:cs typeface="Libre Franklin"/>
              <a:sym typeface="Libre Franklin"/>
            </a:endParaRPr>
          </a:p>
          <a:p>
            <a:pPr marL="0" marR="0" lvl="0" indent="-99314" algn="l" rtl="0">
              <a:lnSpc>
                <a:spcPct val="80000"/>
              </a:lnSpc>
              <a:spcBef>
                <a:spcPts val="940"/>
              </a:spcBef>
              <a:spcAft>
                <a:spcPts val="0"/>
              </a:spcAft>
              <a:buClr>
                <a:schemeClr val="accent1"/>
              </a:buClr>
              <a:buSzPts val="1564"/>
              <a:buFont typeface="Noto Sans Symbols"/>
              <a:buChar char="◼"/>
            </a:pPr>
            <a:r>
              <a:rPr lang="en-US" sz="1600" dirty="0" err="1">
                <a:solidFill>
                  <a:srgbClr val="FEFEFE"/>
                </a:solidFill>
                <a:latin typeface="Libre Franklin"/>
                <a:ea typeface="Libre Franklin"/>
                <a:cs typeface="Libre Franklin"/>
                <a:sym typeface="Libre Franklin"/>
              </a:rPr>
              <a:t>I</a:t>
            </a:r>
            <a:r>
              <a:rPr lang="en-US" sz="1700" dirty="0" err="1">
                <a:solidFill>
                  <a:srgbClr val="3F3F3F"/>
                </a:solidFill>
                <a:latin typeface="Libre Franklin"/>
                <a:ea typeface="Libre Franklin"/>
                <a:cs typeface="Libre Franklin"/>
                <a:sym typeface="Libre Franklin"/>
              </a:rPr>
              <a:t>Include</a:t>
            </a:r>
            <a:r>
              <a:rPr lang="en-US" sz="1700" dirty="0">
                <a:solidFill>
                  <a:srgbClr val="3F3F3F"/>
                </a:solidFill>
                <a:latin typeface="Libre Franklin"/>
                <a:ea typeface="Libre Franklin"/>
                <a:cs typeface="Libre Franklin"/>
                <a:sym typeface="Libre Franklin"/>
              </a:rPr>
              <a:t> weekdays and weekends in your scheduling.</a:t>
            </a:r>
            <a:endParaRPr dirty="0"/>
          </a:p>
          <a:p>
            <a:pPr marL="0" marR="0" lvl="0" indent="-99314" algn="l" rtl="0">
              <a:lnSpc>
                <a:spcPct val="80000"/>
              </a:lnSpc>
              <a:spcBef>
                <a:spcPts val="940"/>
              </a:spcBef>
              <a:spcAft>
                <a:spcPts val="0"/>
              </a:spcAft>
              <a:buClr>
                <a:schemeClr val="accent1"/>
              </a:buClr>
              <a:buSzPts val="1564"/>
              <a:buFont typeface="Noto Sans Symbols"/>
              <a:buChar char="◼"/>
            </a:pPr>
            <a:r>
              <a:rPr lang="en-US" sz="1700" dirty="0">
                <a:solidFill>
                  <a:srgbClr val="3F3F3F"/>
                </a:solidFill>
                <a:latin typeface="Libre Franklin"/>
                <a:ea typeface="Libre Franklin"/>
                <a:cs typeface="Libre Franklin"/>
                <a:sym typeface="Libre Franklin"/>
              </a:rPr>
              <a:t> Avoid working alone during late hours and consider a “virtual buddy system” in case you need assistance. </a:t>
            </a:r>
            <a:endParaRPr dirty="0"/>
          </a:p>
        </p:txBody>
      </p:sp>
      <p:pic>
        <p:nvPicPr>
          <p:cNvPr id="177" name="Google Shape;177;p11" descr="A screenshot of a cell phone&#10;&#10;Description automatically generated"/>
          <p:cNvPicPr preferRelativeResize="0"/>
          <p:nvPr/>
        </p:nvPicPr>
        <p:blipFill rotWithShape="1">
          <a:blip r:embed="rId3">
            <a:alphaModFix/>
          </a:blip>
          <a:srcRect l="239" r="285" b="1"/>
          <a:stretch/>
        </p:blipFill>
        <p:spPr>
          <a:xfrm>
            <a:off x="4082211" y="2566478"/>
            <a:ext cx="7503636" cy="3986724"/>
          </a:xfrm>
          <a:prstGeom prst="rect">
            <a:avLst/>
          </a:prstGeom>
          <a:noFill/>
          <a:ln>
            <a:noFill/>
          </a:ln>
        </p:spPr>
      </p:pic>
      <p:pic>
        <p:nvPicPr>
          <p:cNvPr id="9" name="Picture 8">
            <a:extLst>
              <a:ext uri="{FF2B5EF4-FFF2-40B4-BE49-F238E27FC236}">
                <a16:creationId xmlns:a16="http://schemas.microsoft.com/office/drawing/2014/main" id="{A576B3D4-DB2E-BF41-AEAC-2DDBEDCA86F8}"/>
              </a:ext>
            </a:extLst>
          </p:cNvPr>
          <p:cNvPicPr>
            <a:picLocks noChangeAspect="1"/>
          </p:cNvPicPr>
          <p:nvPr/>
        </p:nvPicPr>
        <p:blipFill>
          <a:blip r:embed="rId4"/>
          <a:stretch>
            <a:fillRect/>
          </a:stretch>
        </p:blipFill>
        <p:spPr>
          <a:xfrm>
            <a:off x="4082211" y="619792"/>
            <a:ext cx="7725878" cy="181860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Google Shape;182;p12"/>
          <p:cNvSpPr txBox="1">
            <a:spLocks noGrp="1"/>
          </p:cNvSpPr>
          <p:nvPr>
            <p:ph type="title"/>
          </p:nvPr>
        </p:nvSpPr>
        <p:spPr>
          <a:xfrm>
            <a:off x="283020" y="228645"/>
            <a:ext cx="11029616" cy="988332"/>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2800"/>
              <a:buFont typeface="Franklin Gothic"/>
              <a:buNone/>
            </a:pPr>
            <a:r>
              <a:rPr lang="en-US"/>
              <a:t>SOCIAL DISTANCING: SPACE</a:t>
            </a:r>
            <a:endParaRPr b="0" cap="none">
              <a:solidFill>
                <a:srgbClr val="3F3F3F"/>
              </a:solidFill>
              <a:latin typeface="Franklin Gothic"/>
              <a:ea typeface="Franklin Gothic"/>
              <a:cs typeface="Franklin Gothic"/>
              <a:sym typeface="Franklin Gothic"/>
            </a:endParaRPr>
          </a:p>
        </p:txBody>
      </p:sp>
      <p:sp>
        <p:nvSpPr>
          <p:cNvPr id="183" name="Google Shape;183;p12"/>
          <p:cNvSpPr txBox="1"/>
          <p:nvPr/>
        </p:nvSpPr>
        <p:spPr>
          <a:xfrm>
            <a:off x="190500" y="1216977"/>
            <a:ext cx="4352925" cy="5431474"/>
          </a:xfrm>
          <a:prstGeom prst="rect">
            <a:avLst/>
          </a:prstGeom>
          <a:noFill/>
          <a:ln>
            <a:noFill/>
          </a:ln>
        </p:spPr>
        <p:txBody>
          <a:bodyPr spcFirstLastPara="1" wrap="square" lIns="91425" tIns="45700" rIns="91425" bIns="45700" anchor="ctr" anchorCtr="0">
            <a:normAutofit/>
          </a:bodyPr>
          <a:lstStyle/>
          <a:p>
            <a:pPr marL="457200" marR="0" lvl="1" indent="0" algn="l" rtl="0">
              <a:lnSpc>
                <a:spcPct val="90000"/>
              </a:lnSpc>
              <a:spcBef>
                <a:spcPts val="0"/>
              </a:spcBef>
              <a:spcAft>
                <a:spcPts val="0"/>
              </a:spcAft>
              <a:buClr>
                <a:schemeClr val="accent1"/>
              </a:buClr>
              <a:buSzPts val="1472"/>
              <a:buFont typeface="Noto Sans Symbols"/>
              <a:buNone/>
            </a:pPr>
            <a:endParaRPr sz="1600" b="0" i="0" u="none" strike="noStrike" cap="none">
              <a:solidFill>
                <a:srgbClr val="3F3F3F"/>
              </a:solidFill>
              <a:latin typeface="Libre Franklin"/>
              <a:ea typeface="Libre Franklin"/>
              <a:cs typeface="Libre Franklin"/>
              <a:sym typeface="Libre Franklin"/>
            </a:endParaRPr>
          </a:p>
          <a:p>
            <a:pPr marL="457200" marR="0" lvl="1" indent="0" algn="l" rtl="0">
              <a:lnSpc>
                <a:spcPct val="90000"/>
              </a:lnSpc>
              <a:spcBef>
                <a:spcPts val="920"/>
              </a:spcBef>
              <a:spcAft>
                <a:spcPts val="0"/>
              </a:spcAft>
              <a:buClr>
                <a:schemeClr val="accent1"/>
              </a:buClr>
              <a:buSzPts val="1472"/>
              <a:buFont typeface="Noto Sans Symbols"/>
              <a:buNone/>
            </a:pPr>
            <a:endParaRPr sz="1600" b="0" i="0" u="none" strike="noStrike" cap="none">
              <a:solidFill>
                <a:srgbClr val="3F3F3F"/>
              </a:solidFill>
              <a:latin typeface="Libre Franklin"/>
              <a:ea typeface="Libre Franklin"/>
              <a:cs typeface="Libre Franklin"/>
              <a:sym typeface="Libre Franklin"/>
            </a:endParaRPr>
          </a:p>
          <a:p>
            <a:pPr marL="457200" marR="0" lvl="1" indent="0" algn="l" rtl="0">
              <a:lnSpc>
                <a:spcPct val="90000"/>
              </a:lnSpc>
              <a:spcBef>
                <a:spcPts val="920"/>
              </a:spcBef>
              <a:spcAft>
                <a:spcPts val="0"/>
              </a:spcAft>
              <a:buClr>
                <a:schemeClr val="accent1"/>
              </a:buClr>
              <a:buSzPts val="1472"/>
              <a:buFont typeface="Noto Sans Symbols"/>
              <a:buNone/>
            </a:pPr>
            <a:endParaRPr sz="1600" b="0" i="0" u="none" strike="noStrike" cap="none">
              <a:solidFill>
                <a:srgbClr val="3F3F3F"/>
              </a:solidFill>
              <a:latin typeface="Libre Franklin"/>
              <a:ea typeface="Libre Franklin"/>
              <a:cs typeface="Libre Franklin"/>
              <a:sym typeface="Libre Franklin"/>
            </a:endParaRPr>
          </a:p>
          <a:p>
            <a:pPr marL="457200" marR="0" lvl="1" indent="0" algn="l" rtl="0">
              <a:lnSpc>
                <a:spcPct val="90000"/>
              </a:lnSpc>
              <a:spcBef>
                <a:spcPts val="920"/>
              </a:spcBef>
              <a:spcAft>
                <a:spcPts val="0"/>
              </a:spcAft>
              <a:buClr>
                <a:schemeClr val="accent1"/>
              </a:buClr>
              <a:buSzPts val="1472"/>
              <a:buFont typeface="Noto Sans Symbols"/>
              <a:buNone/>
            </a:pPr>
            <a:endParaRPr sz="1600" b="0" i="0" u="none" strike="noStrike" cap="none">
              <a:solidFill>
                <a:srgbClr val="3F3F3F"/>
              </a:solidFill>
              <a:latin typeface="Libre Franklin"/>
              <a:ea typeface="Libre Franklin"/>
              <a:cs typeface="Libre Franklin"/>
              <a:sym typeface="Libre Franklin"/>
            </a:endParaRPr>
          </a:p>
          <a:p>
            <a:pPr marL="457200" marR="0" lvl="1" indent="0" algn="l" rtl="0">
              <a:lnSpc>
                <a:spcPct val="90000"/>
              </a:lnSpc>
              <a:spcBef>
                <a:spcPts val="920"/>
              </a:spcBef>
              <a:spcAft>
                <a:spcPts val="0"/>
              </a:spcAft>
              <a:buClr>
                <a:schemeClr val="accent1"/>
              </a:buClr>
              <a:buSzPts val="1472"/>
              <a:buFont typeface="Noto Sans Symbols"/>
              <a:buNone/>
            </a:pPr>
            <a:endParaRPr sz="1600" b="0" i="0" u="none" strike="noStrike" cap="none">
              <a:solidFill>
                <a:srgbClr val="3F3F3F"/>
              </a:solidFill>
              <a:latin typeface="Libre Franklin"/>
              <a:ea typeface="Libre Franklin"/>
              <a:cs typeface="Libre Franklin"/>
              <a:sym typeface="Libre Franklin"/>
            </a:endParaRPr>
          </a:p>
          <a:p>
            <a:pPr marL="457200" marR="0" lvl="1" indent="0" algn="l" rtl="0">
              <a:lnSpc>
                <a:spcPct val="90000"/>
              </a:lnSpc>
              <a:spcBef>
                <a:spcPts val="920"/>
              </a:spcBef>
              <a:spcAft>
                <a:spcPts val="0"/>
              </a:spcAft>
              <a:buClr>
                <a:schemeClr val="accent1"/>
              </a:buClr>
              <a:buSzPts val="1472"/>
              <a:buFont typeface="Noto Sans Symbols"/>
              <a:buNone/>
            </a:pPr>
            <a:endParaRPr sz="1600" b="0" i="0" u="none" strike="noStrike" cap="none">
              <a:solidFill>
                <a:srgbClr val="3F3F3F"/>
              </a:solidFill>
              <a:latin typeface="Libre Franklin"/>
              <a:ea typeface="Libre Franklin"/>
              <a:cs typeface="Libre Franklin"/>
              <a:sym typeface="Libre Franklin"/>
            </a:endParaRPr>
          </a:p>
          <a:p>
            <a:pPr marL="457200" marR="0" lvl="1" indent="0" algn="l" rtl="0">
              <a:lnSpc>
                <a:spcPct val="90000"/>
              </a:lnSpc>
              <a:spcBef>
                <a:spcPts val="920"/>
              </a:spcBef>
              <a:spcAft>
                <a:spcPts val="0"/>
              </a:spcAft>
              <a:buClr>
                <a:schemeClr val="accent1"/>
              </a:buClr>
              <a:buSzPts val="1472"/>
              <a:buFont typeface="Noto Sans Symbols"/>
              <a:buNone/>
            </a:pPr>
            <a:endParaRPr sz="1600" b="0" i="0" u="none" strike="noStrike" cap="none">
              <a:solidFill>
                <a:srgbClr val="3F3F3F"/>
              </a:solidFill>
              <a:latin typeface="Libre Franklin"/>
              <a:ea typeface="Libre Franklin"/>
              <a:cs typeface="Libre Franklin"/>
              <a:sym typeface="Libre Franklin"/>
            </a:endParaRPr>
          </a:p>
          <a:p>
            <a:pPr marL="457200" marR="0" lvl="1" indent="0" algn="l" rtl="0">
              <a:lnSpc>
                <a:spcPct val="90000"/>
              </a:lnSpc>
              <a:spcBef>
                <a:spcPts val="920"/>
              </a:spcBef>
              <a:spcAft>
                <a:spcPts val="0"/>
              </a:spcAft>
              <a:buClr>
                <a:schemeClr val="accent1"/>
              </a:buClr>
              <a:buSzPts val="1472"/>
              <a:buFont typeface="Noto Sans Symbols"/>
              <a:buNone/>
            </a:pPr>
            <a:endParaRPr sz="1600" b="0" i="0" u="none" strike="noStrike" cap="none">
              <a:solidFill>
                <a:srgbClr val="3F3F3F"/>
              </a:solidFill>
              <a:latin typeface="Libre Franklin"/>
              <a:ea typeface="Libre Franklin"/>
              <a:cs typeface="Libre Franklin"/>
              <a:sym typeface="Libre Franklin"/>
            </a:endParaRPr>
          </a:p>
          <a:p>
            <a:pPr marL="457200" marR="0" lvl="1" indent="0" algn="l" rtl="0">
              <a:lnSpc>
                <a:spcPct val="90000"/>
              </a:lnSpc>
              <a:spcBef>
                <a:spcPts val="920"/>
              </a:spcBef>
              <a:spcAft>
                <a:spcPts val="0"/>
              </a:spcAft>
              <a:buClr>
                <a:schemeClr val="accent1"/>
              </a:buClr>
              <a:buSzPts val="1472"/>
              <a:buFont typeface="Noto Sans Symbols"/>
              <a:buNone/>
            </a:pPr>
            <a:endParaRPr sz="1600" b="0" i="0" u="none" strike="noStrike" cap="none">
              <a:solidFill>
                <a:srgbClr val="3F3F3F"/>
              </a:solidFill>
              <a:latin typeface="Libre Franklin"/>
              <a:ea typeface="Libre Franklin"/>
              <a:cs typeface="Libre Franklin"/>
              <a:sym typeface="Libre Franklin"/>
            </a:endParaRPr>
          </a:p>
          <a:p>
            <a:pPr marL="457200" marR="0" lvl="1" indent="0" algn="l" rtl="0">
              <a:lnSpc>
                <a:spcPct val="90000"/>
              </a:lnSpc>
              <a:spcBef>
                <a:spcPts val="920"/>
              </a:spcBef>
              <a:spcAft>
                <a:spcPts val="0"/>
              </a:spcAft>
              <a:buClr>
                <a:schemeClr val="accent1"/>
              </a:buClr>
              <a:buSzPts val="1472"/>
              <a:buFont typeface="Noto Sans Symbols"/>
              <a:buNone/>
            </a:pPr>
            <a:endParaRPr sz="1600" b="0" i="0" u="none" strike="noStrike" cap="none">
              <a:solidFill>
                <a:srgbClr val="3F3F3F"/>
              </a:solidFill>
              <a:latin typeface="Libre Franklin"/>
              <a:ea typeface="Libre Franklin"/>
              <a:cs typeface="Libre Franklin"/>
              <a:sym typeface="Libre Franklin"/>
            </a:endParaRPr>
          </a:p>
          <a:p>
            <a:pPr marL="457200" marR="0" lvl="1" indent="0" algn="l" rtl="0">
              <a:lnSpc>
                <a:spcPct val="90000"/>
              </a:lnSpc>
              <a:spcBef>
                <a:spcPts val="920"/>
              </a:spcBef>
              <a:spcAft>
                <a:spcPts val="0"/>
              </a:spcAft>
              <a:buClr>
                <a:schemeClr val="accent1"/>
              </a:buClr>
              <a:buSzPts val="1472"/>
              <a:buFont typeface="Noto Sans Symbols"/>
              <a:buNone/>
            </a:pPr>
            <a:endParaRPr sz="1600" b="0" i="0" u="none" strike="noStrike" cap="none">
              <a:solidFill>
                <a:srgbClr val="3F3F3F"/>
              </a:solidFill>
              <a:latin typeface="Libre Franklin"/>
              <a:ea typeface="Libre Franklin"/>
              <a:cs typeface="Libre Franklin"/>
              <a:sym typeface="Libre Franklin"/>
            </a:endParaRPr>
          </a:p>
          <a:p>
            <a:pPr marL="457200" marR="0" lvl="1" indent="0" algn="l" rtl="0">
              <a:lnSpc>
                <a:spcPct val="90000"/>
              </a:lnSpc>
              <a:spcBef>
                <a:spcPts val="920"/>
              </a:spcBef>
              <a:spcAft>
                <a:spcPts val="0"/>
              </a:spcAft>
              <a:buClr>
                <a:schemeClr val="accent1"/>
              </a:buClr>
              <a:buSzPts val="1472"/>
              <a:buFont typeface="Noto Sans Symbols"/>
              <a:buNone/>
            </a:pPr>
            <a:endParaRPr sz="1600" b="0" i="0" u="none" strike="noStrike" cap="none">
              <a:solidFill>
                <a:srgbClr val="3F3F3F"/>
              </a:solidFill>
              <a:latin typeface="Libre Franklin"/>
              <a:ea typeface="Libre Franklin"/>
              <a:cs typeface="Libre Franklin"/>
              <a:sym typeface="Libre Franklin"/>
            </a:endParaRPr>
          </a:p>
          <a:p>
            <a:pPr marL="457200" marR="0" lvl="1" indent="0" algn="l" rtl="0">
              <a:lnSpc>
                <a:spcPct val="90000"/>
              </a:lnSpc>
              <a:spcBef>
                <a:spcPts val="920"/>
              </a:spcBef>
              <a:spcAft>
                <a:spcPts val="0"/>
              </a:spcAft>
              <a:buClr>
                <a:schemeClr val="accent1"/>
              </a:buClr>
              <a:buSzPts val="1472"/>
              <a:buFont typeface="Noto Sans Symbols"/>
              <a:buNone/>
            </a:pPr>
            <a:endParaRPr sz="1600" b="0" i="0" u="none" strike="noStrike" cap="none">
              <a:solidFill>
                <a:srgbClr val="3F3F3F"/>
              </a:solidFill>
              <a:latin typeface="Libre Franklin"/>
              <a:ea typeface="Libre Franklin"/>
              <a:cs typeface="Libre Franklin"/>
              <a:sym typeface="Libre Franklin"/>
            </a:endParaRPr>
          </a:p>
        </p:txBody>
      </p:sp>
      <p:pic>
        <p:nvPicPr>
          <p:cNvPr id="184" name="Google Shape;184;p12"/>
          <p:cNvPicPr preferRelativeResize="0"/>
          <p:nvPr/>
        </p:nvPicPr>
        <p:blipFill rotWithShape="1">
          <a:blip r:embed="rId3">
            <a:alphaModFix/>
          </a:blip>
          <a:srcRect l="1223"/>
          <a:stretch/>
        </p:blipFill>
        <p:spPr>
          <a:xfrm>
            <a:off x="8507896" y="1699592"/>
            <a:ext cx="3188803" cy="3737112"/>
          </a:xfrm>
          <a:prstGeom prst="rect">
            <a:avLst/>
          </a:prstGeom>
          <a:noFill/>
          <a:ln>
            <a:noFill/>
          </a:ln>
        </p:spPr>
      </p:pic>
      <p:pic>
        <p:nvPicPr>
          <p:cNvPr id="185" name="Google Shape;185;p12"/>
          <p:cNvPicPr preferRelativeResize="0">
            <a:picLocks noGrp="1"/>
          </p:cNvPicPr>
          <p:nvPr>
            <p:ph type="body" idx="1"/>
          </p:nvPr>
        </p:nvPicPr>
        <p:blipFill rotWithShape="1">
          <a:blip r:embed="rId4">
            <a:alphaModFix/>
          </a:blip>
          <a:srcRect/>
          <a:stretch/>
        </p:blipFill>
        <p:spPr>
          <a:xfrm>
            <a:off x="383785" y="1391478"/>
            <a:ext cx="3195832" cy="4149585"/>
          </a:xfrm>
          <a:prstGeom prst="rect">
            <a:avLst/>
          </a:prstGeom>
          <a:noFill/>
          <a:ln>
            <a:noFill/>
          </a:ln>
        </p:spPr>
      </p:pic>
      <p:sp>
        <p:nvSpPr>
          <p:cNvPr id="186" name="Google Shape;186;p12"/>
          <p:cNvSpPr txBox="1"/>
          <p:nvPr/>
        </p:nvSpPr>
        <p:spPr>
          <a:xfrm>
            <a:off x="3579617" y="1391478"/>
            <a:ext cx="4532244" cy="618626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Libre Franklin"/>
                <a:ea typeface="Libre Franklin"/>
                <a:cs typeface="Libre Franklin"/>
                <a:sym typeface="Libre Franklin"/>
              </a:rPr>
              <a:t>Remove excess chairs to decrease risk for congregating. </a:t>
            </a:r>
            <a:endParaRPr dirty="0"/>
          </a:p>
          <a:p>
            <a:pPr marL="0" marR="0" lvl="0" indent="0" algn="l" rtl="0">
              <a:spcBef>
                <a:spcPts val="0"/>
              </a:spcBef>
              <a:spcAft>
                <a:spcPts val="0"/>
              </a:spcAft>
              <a:buNone/>
            </a:pPr>
            <a:endParaRPr sz="1800" dirty="0">
              <a:solidFill>
                <a:schemeClr val="dk1"/>
              </a:solidFill>
              <a:latin typeface="Libre Franklin"/>
              <a:ea typeface="Libre Franklin"/>
              <a:cs typeface="Libre Franklin"/>
              <a:sym typeface="Libre Franklin"/>
            </a:endParaRPr>
          </a:p>
          <a:p>
            <a:pPr marL="285750" indent="-285750">
              <a:buClr>
                <a:schemeClr val="dk1"/>
              </a:buClr>
              <a:buSzPts val="1800"/>
              <a:buFont typeface="Arial"/>
              <a:buChar char="•"/>
            </a:pPr>
            <a:r>
              <a:rPr lang="en-US" sz="1800" dirty="0">
                <a:solidFill>
                  <a:srgbClr val="3F3F3F"/>
                </a:solidFill>
                <a:latin typeface="Libre Franklin"/>
                <a:ea typeface="Libre Franklin"/>
                <a:cs typeface="Libre Franklin"/>
                <a:sym typeface="Libre Franklin"/>
              </a:rPr>
              <a:t>Limit </a:t>
            </a:r>
            <a:r>
              <a:rPr lang="en-US" sz="1800" u="sng" dirty="0">
                <a:solidFill>
                  <a:srgbClr val="3F3F3F"/>
                </a:solidFill>
                <a:latin typeface="Libre Franklin"/>
                <a:ea typeface="Libre Franklin"/>
                <a:cs typeface="Libre Franklin"/>
                <a:sym typeface="Libre Franklin"/>
              </a:rPr>
              <a:t>one person/200 square feet </a:t>
            </a:r>
            <a:r>
              <a:rPr lang="en-US" sz="1800" dirty="0">
                <a:solidFill>
                  <a:srgbClr val="3F3F3F"/>
                </a:solidFill>
                <a:latin typeface="Libre Franklin"/>
                <a:ea typeface="Libre Franklin"/>
                <a:cs typeface="Libre Franklin"/>
                <a:sym typeface="Libre Franklin"/>
              </a:rPr>
              <a:t>of space (i.e., may mean 1 person/room) </a:t>
            </a:r>
            <a:endParaRPr lang="en-US" sz="1800" dirty="0"/>
          </a:p>
          <a:p>
            <a:pPr marL="285750" marR="0" lvl="0" indent="-285750" algn="l" rtl="0">
              <a:spcBef>
                <a:spcPts val="0"/>
              </a:spcBef>
              <a:spcAft>
                <a:spcPts val="0"/>
              </a:spcAft>
              <a:buClr>
                <a:schemeClr val="dk1"/>
              </a:buClr>
              <a:buSzPts val="1800"/>
              <a:buFont typeface="Arial"/>
              <a:buChar char="•"/>
            </a:pPr>
            <a:endParaRPr lang="en-US" sz="1800" dirty="0">
              <a:solidFill>
                <a:schemeClr val="dk1"/>
              </a:solidFill>
              <a:latin typeface="Libre Franklin"/>
              <a:ea typeface="Libre Franklin"/>
              <a:cs typeface="Libre Franklin"/>
              <a:sym typeface="Libre Franklin"/>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Libre Franklin"/>
                <a:ea typeface="Libre Franklin"/>
                <a:cs typeface="Libre Franklin"/>
                <a:sym typeface="Libre Franklin"/>
              </a:rPr>
              <a:t>If you have more than 400 </a:t>
            </a:r>
            <a:r>
              <a:rPr lang="en-US" sz="1800" dirty="0" err="1">
                <a:solidFill>
                  <a:schemeClr val="dk1"/>
                </a:solidFill>
                <a:latin typeface="Libre Franklin"/>
                <a:ea typeface="Libre Franklin"/>
                <a:cs typeface="Libre Franklin"/>
                <a:sym typeface="Libre Franklin"/>
              </a:rPr>
              <a:t>sq</a:t>
            </a:r>
            <a:r>
              <a:rPr lang="en-US" sz="1800" dirty="0">
                <a:solidFill>
                  <a:schemeClr val="dk1"/>
                </a:solidFill>
                <a:latin typeface="Libre Franklin"/>
                <a:ea typeface="Libre Franklin"/>
                <a:cs typeface="Libre Franklin"/>
                <a:sym typeface="Libre Franklin"/>
              </a:rPr>
              <a:t> ft/room, </a:t>
            </a:r>
            <a:r>
              <a:rPr lang="en-US" sz="1800" u="sng" dirty="0">
                <a:solidFill>
                  <a:schemeClr val="dk1"/>
                </a:solidFill>
                <a:latin typeface="Libre Franklin"/>
                <a:ea typeface="Libre Franklin"/>
                <a:cs typeface="Libre Franklin"/>
                <a:sym typeface="Libre Franklin"/>
              </a:rPr>
              <a:t>maintain 6 ft distance </a:t>
            </a:r>
            <a:r>
              <a:rPr lang="en-US" sz="1800" dirty="0">
                <a:solidFill>
                  <a:schemeClr val="dk1"/>
                </a:solidFill>
                <a:latin typeface="Libre Franklin"/>
                <a:ea typeface="Libre Franklin"/>
                <a:cs typeface="Libre Franklin"/>
                <a:sym typeface="Libre Franklin"/>
              </a:rPr>
              <a:t>(see lab re-opening examples for sample exceptions).</a:t>
            </a:r>
            <a:endParaRPr dirty="0"/>
          </a:p>
          <a:p>
            <a:pPr marL="0" marR="0" lvl="0" indent="0" algn="l" rtl="0">
              <a:spcBef>
                <a:spcPts val="0"/>
              </a:spcBef>
              <a:spcAft>
                <a:spcPts val="0"/>
              </a:spcAft>
              <a:buNone/>
            </a:pPr>
            <a:endParaRPr sz="1800" dirty="0">
              <a:solidFill>
                <a:schemeClr val="dk1"/>
              </a:solidFill>
              <a:latin typeface="Libre Franklin"/>
              <a:ea typeface="Libre Franklin"/>
              <a:cs typeface="Libre Franklin"/>
              <a:sym typeface="Libre Franklin"/>
            </a:endParaRPr>
          </a:p>
          <a:p>
            <a:pPr marL="285750" marR="0" lvl="0" indent="-285750" algn="l" rtl="0">
              <a:spcBef>
                <a:spcPts val="0"/>
              </a:spcBef>
              <a:spcAft>
                <a:spcPts val="0"/>
              </a:spcAft>
              <a:buClr>
                <a:srgbClr val="3F3F3F"/>
              </a:buClr>
              <a:buSzPts val="1800"/>
              <a:buFont typeface="Arial"/>
              <a:buChar char="•"/>
            </a:pPr>
            <a:r>
              <a:rPr lang="en-US" sz="1800" dirty="0">
                <a:solidFill>
                  <a:srgbClr val="3F3F3F"/>
                </a:solidFill>
                <a:latin typeface="Libre Franklin"/>
                <a:ea typeface="Libre Franklin"/>
                <a:cs typeface="Libre Franklin"/>
                <a:sym typeface="Libre Franklin"/>
              </a:rPr>
              <a:t>Eliminate multiple entries to control flow</a:t>
            </a:r>
            <a:r>
              <a:rPr lang="en-US" dirty="0">
                <a:ea typeface="Libre Franklin"/>
              </a:rPr>
              <a:t>.</a:t>
            </a:r>
            <a:endParaRPr sz="1800" dirty="0">
              <a:solidFill>
                <a:srgbClr val="3F3F3F"/>
              </a:solidFill>
              <a:latin typeface="Libre Franklin"/>
              <a:ea typeface="Libre Franklin"/>
              <a:cs typeface="Libre Franklin"/>
              <a:sym typeface="Libre Franklin"/>
            </a:endParaRPr>
          </a:p>
          <a:p>
            <a:pPr marL="0" marR="0" lvl="0" indent="0" algn="l" rtl="0">
              <a:spcBef>
                <a:spcPts val="0"/>
              </a:spcBef>
              <a:spcAft>
                <a:spcPts val="0"/>
              </a:spcAft>
              <a:buNone/>
            </a:pPr>
            <a:endParaRPr sz="1800" dirty="0">
              <a:solidFill>
                <a:srgbClr val="3F3F3F"/>
              </a:solidFill>
              <a:latin typeface="Libre Franklin"/>
              <a:ea typeface="Libre Franklin"/>
              <a:cs typeface="Libre Franklin"/>
              <a:sym typeface="Libre Franklin"/>
            </a:endParaRPr>
          </a:p>
          <a:p>
            <a:pPr marL="285750" marR="0" lvl="0" indent="-285750" algn="l" rtl="0">
              <a:spcBef>
                <a:spcPts val="0"/>
              </a:spcBef>
              <a:spcAft>
                <a:spcPts val="0"/>
              </a:spcAft>
              <a:buClr>
                <a:schemeClr val="dk2"/>
              </a:buClr>
              <a:buSzPts val="1800"/>
              <a:buFont typeface="Arial"/>
              <a:buChar char="•"/>
            </a:pPr>
            <a:r>
              <a:rPr lang="en-US" sz="1800" dirty="0">
                <a:solidFill>
                  <a:schemeClr val="dk2"/>
                </a:solidFill>
                <a:latin typeface="Libre Franklin"/>
                <a:ea typeface="Libre Franklin"/>
                <a:cs typeface="Libre Franklin"/>
                <a:sym typeface="Libre Franklin"/>
              </a:rPr>
              <a:t>Use tape or floor decals to provide visual reminders regarding physical distancing</a:t>
            </a:r>
            <a:endParaRPr sz="1800" dirty="0">
              <a:solidFill>
                <a:srgbClr val="3F3F3F"/>
              </a:solidFill>
              <a:latin typeface="Libre Franklin"/>
              <a:ea typeface="Libre Franklin"/>
              <a:cs typeface="Libre Franklin"/>
              <a:sym typeface="Libre Franklin"/>
            </a:endParaRPr>
          </a:p>
          <a:p>
            <a:pPr marL="0" marR="0" lvl="0" indent="0" algn="l" rtl="0">
              <a:spcBef>
                <a:spcPts val="0"/>
              </a:spcBef>
              <a:spcAft>
                <a:spcPts val="0"/>
              </a:spcAft>
              <a:buNone/>
            </a:pPr>
            <a:endParaRPr sz="1800" dirty="0">
              <a:solidFill>
                <a:schemeClr val="dk1"/>
              </a:solidFill>
              <a:latin typeface="Libre Franklin"/>
              <a:ea typeface="Libre Franklin"/>
              <a:cs typeface="Libre Franklin"/>
              <a:sym typeface="Libre Franklin"/>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Libre Franklin"/>
              <a:ea typeface="Libre Franklin"/>
              <a:cs typeface="Libre Franklin"/>
              <a:sym typeface="Libre Franklin"/>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Libre Franklin"/>
              <a:ea typeface="Libre Franklin"/>
              <a:cs typeface="Libre Franklin"/>
              <a:sym typeface="Libre Franklin"/>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Libre Franklin"/>
              <a:ea typeface="Libre Franklin"/>
              <a:cs typeface="Libre Franklin"/>
              <a:sym typeface="Libre Franklin"/>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Libre Franklin"/>
              <a:ea typeface="Libre Franklin"/>
              <a:cs typeface="Libre Franklin"/>
              <a:sym typeface="Libre Frankli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09D5-A2FE-FC43-B760-E4A4BE1C63B2}"/>
              </a:ext>
            </a:extLst>
          </p:cNvPr>
          <p:cNvSpPr>
            <a:spLocks noGrp="1"/>
          </p:cNvSpPr>
          <p:nvPr>
            <p:ph type="title"/>
          </p:nvPr>
        </p:nvSpPr>
        <p:spPr>
          <a:xfrm>
            <a:off x="416093" y="437558"/>
            <a:ext cx="11029616" cy="988332"/>
          </a:xfrm>
        </p:spPr>
        <p:txBody>
          <a:bodyPr/>
          <a:lstStyle/>
          <a:p>
            <a:r>
              <a:rPr lang="en-US" dirty="0"/>
              <a:t>Part II:  PLAN AND SCHEDULE FOR CLEANING AND SANITIZING</a:t>
            </a:r>
          </a:p>
        </p:txBody>
      </p:sp>
      <p:sp>
        <p:nvSpPr>
          <p:cNvPr id="10" name="Rectangle 9">
            <a:extLst>
              <a:ext uri="{FF2B5EF4-FFF2-40B4-BE49-F238E27FC236}">
                <a16:creationId xmlns:a16="http://schemas.microsoft.com/office/drawing/2014/main" id="{CE5E29DE-72AA-CC4B-AE78-4D695C7E9A9A}"/>
              </a:ext>
            </a:extLst>
          </p:cNvPr>
          <p:cNvSpPr/>
          <p:nvPr/>
        </p:nvSpPr>
        <p:spPr>
          <a:xfrm>
            <a:off x="416093" y="1983776"/>
            <a:ext cx="8382000" cy="2193357"/>
          </a:xfrm>
          <a:prstGeom prst="rect">
            <a:avLst/>
          </a:prstGeom>
        </p:spPr>
        <p:txBody>
          <a:bodyPr wrap="square">
            <a:spAutoFit/>
          </a:bodyPr>
          <a:lstStyle/>
          <a:p>
            <a:pPr>
              <a:lnSpc>
                <a:spcPct val="107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Include a plan and schedule for sanitization practices in your lab:</a:t>
            </a:r>
          </a:p>
          <a:p>
            <a:pPr marL="342900" lvl="0" indent="-342900">
              <a:lnSpc>
                <a:spcPct val="107000"/>
              </a:lnSpc>
              <a:buFont typeface="Symbol" pitchFamily="2"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How often will surfaces be sanitized?</a:t>
            </a:r>
          </a:p>
          <a:p>
            <a:pPr marL="457200">
              <a:lnSpc>
                <a:spcPct val="107000"/>
              </a:lnSpc>
            </a:pPr>
            <a:r>
              <a:rPr lang="en-US" sz="18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Symbol" pitchFamily="2"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What is your protocol for sanitizing equipment?</a:t>
            </a:r>
          </a:p>
          <a:p>
            <a:pPr marL="457200">
              <a:lnSpc>
                <a:spcPct val="107000"/>
              </a:lnSpc>
            </a:pPr>
            <a:r>
              <a:rPr lang="en-US" sz="18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Symbol" pitchFamily="2"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When will personnel wash and sanitize their hands while in the lab?</a:t>
            </a:r>
          </a:p>
          <a:p>
            <a:pPr marL="457200">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072441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sp>
        <p:nvSpPr>
          <p:cNvPr id="191" name="Google Shape;191;p13"/>
          <p:cNvSpPr txBox="1">
            <a:spLocks noGrp="1"/>
          </p:cNvSpPr>
          <p:nvPr>
            <p:ph type="title"/>
          </p:nvPr>
        </p:nvSpPr>
        <p:spPr>
          <a:xfrm>
            <a:off x="493136" y="312214"/>
            <a:ext cx="11029616" cy="98833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2800"/>
              <a:buFont typeface="Franklin Gothic"/>
              <a:buNone/>
            </a:pPr>
            <a:r>
              <a:rPr lang="en-US" dirty="0"/>
              <a:t>PART II:  PLAN &amp; SCHEDULE FOR CLEANING &amp; SANITIZING</a:t>
            </a:r>
            <a:endParaRPr dirty="0"/>
          </a:p>
        </p:txBody>
      </p:sp>
      <p:sp>
        <p:nvSpPr>
          <p:cNvPr id="192" name="Google Shape;192;p13"/>
          <p:cNvSpPr txBox="1"/>
          <p:nvPr/>
        </p:nvSpPr>
        <p:spPr>
          <a:xfrm>
            <a:off x="405079" y="1638300"/>
            <a:ext cx="11205730" cy="4102100"/>
          </a:xfrm>
          <a:prstGeom prst="rect">
            <a:avLst/>
          </a:prstGeom>
          <a:noFill/>
          <a:ln>
            <a:noFill/>
          </a:ln>
        </p:spPr>
        <p:txBody>
          <a:bodyPr spcFirstLastPara="1" wrap="square" lIns="91425" tIns="45700" rIns="91425" bIns="45700" anchor="ctr" anchorCtr="0">
            <a:normAutofit fontScale="25000" lnSpcReduction="20000"/>
          </a:bodyPr>
          <a:lstStyle/>
          <a:p>
            <a:pPr marL="0" marR="0" lvl="0" indent="0" algn="l" rtl="0">
              <a:lnSpc>
                <a:spcPct val="80000"/>
              </a:lnSpc>
              <a:spcBef>
                <a:spcPts val="0"/>
              </a:spcBef>
              <a:spcAft>
                <a:spcPts val="0"/>
              </a:spcAft>
              <a:buClr>
                <a:schemeClr val="accent1"/>
              </a:buClr>
              <a:buSzPts val="1288"/>
              <a:buFont typeface="Noto Sans Symbols"/>
              <a:buNone/>
            </a:pPr>
            <a:endParaRPr sz="1400" dirty="0">
              <a:solidFill>
                <a:srgbClr val="3F3F3F"/>
              </a:solidFill>
              <a:latin typeface="Libre Franklin"/>
              <a:ea typeface="Libre Franklin"/>
              <a:cs typeface="Libre Franklin"/>
              <a:sym typeface="Libre Franklin"/>
            </a:endParaRPr>
          </a:p>
          <a:p>
            <a:pPr marL="0" marR="0" lvl="0" indent="0" algn="l" rtl="0">
              <a:lnSpc>
                <a:spcPct val="80000"/>
              </a:lnSpc>
              <a:spcBef>
                <a:spcPts val="880"/>
              </a:spcBef>
              <a:spcAft>
                <a:spcPts val="0"/>
              </a:spcAft>
              <a:buNone/>
            </a:pPr>
            <a:endParaRPr sz="1400" dirty="0">
              <a:solidFill>
                <a:srgbClr val="3F3F3F"/>
              </a:solidFill>
              <a:latin typeface="Libre Franklin"/>
              <a:ea typeface="Libre Franklin"/>
              <a:cs typeface="Libre Franklin"/>
              <a:sym typeface="Libre Franklin"/>
            </a:endParaRPr>
          </a:p>
          <a:p>
            <a:pPr marL="0" marR="0" lvl="0" indent="0" algn="l" rtl="0">
              <a:lnSpc>
                <a:spcPct val="80000"/>
              </a:lnSpc>
              <a:spcBef>
                <a:spcPts val="880"/>
              </a:spcBef>
              <a:spcAft>
                <a:spcPts val="0"/>
              </a:spcAft>
              <a:buClr>
                <a:schemeClr val="accent1"/>
              </a:buClr>
              <a:buSzPts val="1288"/>
              <a:buFont typeface="Noto Sans Symbols"/>
              <a:buNone/>
            </a:pPr>
            <a:endParaRPr sz="1400" dirty="0">
              <a:solidFill>
                <a:srgbClr val="3F3F3F"/>
              </a:solidFill>
              <a:latin typeface="Libre Franklin"/>
              <a:ea typeface="Libre Franklin"/>
              <a:cs typeface="Libre Franklin"/>
              <a:sym typeface="Libre Franklin"/>
            </a:endParaRPr>
          </a:p>
          <a:p>
            <a:pPr marL="0" marR="0" lvl="0" indent="0" algn="l" rtl="0">
              <a:lnSpc>
                <a:spcPct val="80000"/>
              </a:lnSpc>
              <a:spcBef>
                <a:spcPts val="1000"/>
              </a:spcBef>
              <a:spcAft>
                <a:spcPts val="0"/>
              </a:spcAft>
              <a:buClr>
                <a:schemeClr val="accent1"/>
              </a:buClr>
              <a:buSzPts val="1840"/>
              <a:buFont typeface="Noto Sans Symbols"/>
              <a:buNone/>
            </a:pPr>
            <a:endParaRPr sz="2000" dirty="0">
              <a:solidFill>
                <a:srgbClr val="3F3F3F"/>
              </a:solidFill>
              <a:latin typeface="Libre Franklin"/>
              <a:ea typeface="Libre Franklin"/>
              <a:cs typeface="Libre Franklin"/>
              <a:sym typeface="Libre Franklin"/>
            </a:endParaRPr>
          </a:p>
          <a:p>
            <a:pPr marL="0" marR="0" lvl="0" indent="-105156" algn="l" rtl="0">
              <a:lnSpc>
                <a:spcPct val="110000"/>
              </a:lnSpc>
              <a:spcBef>
                <a:spcPts val="960"/>
              </a:spcBef>
              <a:spcAft>
                <a:spcPts val="0"/>
              </a:spcAft>
              <a:buClr>
                <a:schemeClr val="accent1"/>
              </a:buClr>
              <a:buSzPts val="1656"/>
              <a:buFont typeface="Noto Sans Symbols"/>
              <a:buChar char="◼"/>
            </a:pPr>
            <a:endParaRPr lang="en-US" sz="2900" dirty="0">
              <a:solidFill>
                <a:srgbClr val="3F3F3F"/>
              </a:solidFill>
              <a:latin typeface="Libre Franklin"/>
              <a:ea typeface="Libre Franklin"/>
              <a:cs typeface="Libre Franklin"/>
              <a:sym typeface="Libre Franklin"/>
            </a:endParaRPr>
          </a:p>
          <a:p>
            <a:pPr marL="0" marR="0" lvl="0" indent="-105156" algn="l" rtl="0">
              <a:lnSpc>
                <a:spcPct val="110000"/>
              </a:lnSpc>
              <a:spcBef>
                <a:spcPts val="960"/>
              </a:spcBef>
              <a:spcAft>
                <a:spcPts val="0"/>
              </a:spcAft>
              <a:buClr>
                <a:schemeClr val="accent1"/>
              </a:buClr>
              <a:buSzPts val="1656"/>
              <a:buFont typeface="Noto Sans Symbols"/>
              <a:buChar char="◼"/>
            </a:pPr>
            <a:endParaRPr lang="en-US" sz="4500" dirty="0">
              <a:solidFill>
                <a:srgbClr val="3F3F3F"/>
              </a:solidFill>
              <a:latin typeface="Franklin Gothic Book" panose="020B0503020102020204" pitchFamily="34" charset="0"/>
              <a:ea typeface="Libre Franklin"/>
              <a:cs typeface="Libre Franklin"/>
              <a:sym typeface="Libre Franklin"/>
            </a:endParaRPr>
          </a:p>
          <a:p>
            <a:pPr marL="0" marR="0" lvl="0" indent="-105156" algn="l" rtl="0">
              <a:lnSpc>
                <a:spcPct val="110000"/>
              </a:lnSpc>
              <a:spcBef>
                <a:spcPts val="960"/>
              </a:spcBef>
              <a:spcAft>
                <a:spcPts val="0"/>
              </a:spcAft>
              <a:buClr>
                <a:schemeClr val="accent1"/>
              </a:buClr>
              <a:buSzPts val="1656"/>
              <a:buFont typeface="Noto Sans Symbols"/>
              <a:buChar char="◼"/>
            </a:pPr>
            <a:endParaRPr sz="4500" dirty="0">
              <a:latin typeface="Franklin Gothic Book" panose="020B0503020102020204" pitchFamily="34" charset="0"/>
            </a:endParaRPr>
          </a:p>
          <a:p>
            <a:pPr marL="0" marR="0" lvl="0" indent="-105156" algn="l" rtl="0">
              <a:lnSpc>
                <a:spcPct val="110000"/>
              </a:lnSpc>
              <a:spcBef>
                <a:spcPts val="960"/>
              </a:spcBef>
              <a:spcAft>
                <a:spcPts val="0"/>
              </a:spcAft>
              <a:buClr>
                <a:schemeClr val="accent1"/>
              </a:buClr>
              <a:buSzPts val="1656"/>
              <a:buFont typeface="Noto Sans Symbols"/>
              <a:buChar char="◼"/>
            </a:pPr>
            <a:r>
              <a:rPr lang="en-US" sz="7200" dirty="0">
                <a:solidFill>
                  <a:srgbClr val="3F3F3F"/>
                </a:solidFill>
                <a:latin typeface="Franklin Gothic Book" panose="020B0503020102020204" pitchFamily="34" charset="0"/>
                <a:ea typeface="Libre Franklin"/>
                <a:cs typeface="Libre Franklin"/>
                <a:sym typeface="Libre Franklin"/>
              </a:rPr>
              <a:t>Plans for &amp; logging of sanitization of shared space (including table tops) is required.</a:t>
            </a:r>
          </a:p>
          <a:p>
            <a:pPr marL="0" marR="0" lvl="0" indent="-105156" algn="l" rtl="0">
              <a:lnSpc>
                <a:spcPct val="110000"/>
              </a:lnSpc>
              <a:spcBef>
                <a:spcPts val="960"/>
              </a:spcBef>
              <a:spcAft>
                <a:spcPts val="0"/>
              </a:spcAft>
              <a:buClr>
                <a:schemeClr val="accent1"/>
              </a:buClr>
              <a:buSzPts val="1656"/>
              <a:buFont typeface="Noto Sans Symbols"/>
              <a:buChar char="◼"/>
            </a:pPr>
            <a:endParaRPr sz="7200" dirty="0">
              <a:latin typeface="Franklin Gothic Book" panose="020B0503020102020204" pitchFamily="34" charset="0"/>
            </a:endParaRPr>
          </a:p>
          <a:p>
            <a:pPr marL="0" marR="0" lvl="0" indent="-105156" algn="l" rtl="0">
              <a:lnSpc>
                <a:spcPct val="110000"/>
              </a:lnSpc>
              <a:spcBef>
                <a:spcPts val="960"/>
              </a:spcBef>
              <a:spcAft>
                <a:spcPts val="0"/>
              </a:spcAft>
              <a:buClr>
                <a:schemeClr val="accent1"/>
              </a:buClr>
              <a:buSzPts val="1656"/>
              <a:buFont typeface="Noto Sans Symbols"/>
              <a:buChar char="◼"/>
            </a:pPr>
            <a:r>
              <a:rPr lang="en-US" sz="7200" dirty="0">
                <a:solidFill>
                  <a:srgbClr val="3F3F3F"/>
                </a:solidFill>
                <a:latin typeface="Franklin Gothic Book" panose="020B0503020102020204" pitchFamily="34" charset="0"/>
                <a:ea typeface="Libre Franklin"/>
                <a:cs typeface="Libre Franklin"/>
                <a:sym typeface="Libre Franklin"/>
              </a:rPr>
              <a:t> Recommended sanitizing practices include:</a:t>
            </a:r>
            <a:endParaRPr sz="7200" dirty="0">
              <a:latin typeface="Franklin Gothic Book" panose="020B0503020102020204" pitchFamily="34" charset="0"/>
            </a:endParaRPr>
          </a:p>
          <a:p>
            <a:pPr marL="457200" marR="0" lvl="1" indent="-105155" algn="l" rtl="0">
              <a:lnSpc>
                <a:spcPct val="110000"/>
              </a:lnSpc>
              <a:spcBef>
                <a:spcPts val="960"/>
              </a:spcBef>
              <a:spcAft>
                <a:spcPts val="0"/>
              </a:spcAft>
              <a:buClr>
                <a:schemeClr val="accent1"/>
              </a:buClr>
              <a:buSzPts val="1656"/>
              <a:buFont typeface="Noto Sans Symbols"/>
              <a:buChar char="◼"/>
            </a:pPr>
            <a:r>
              <a:rPr lang="en-US" sz="7200" b="0" i="0" u="none" strike="noStrike" cap="none" dirty="0">
                <a:solidFill>
                  <a:srgbClr val="3F3F3F"/>
                </a:solidFill>
                <a:latin typeface="Franklin Gothic Book" panose="020B0503020102020204" pitchFamily="34" charset="0"/>
                <a:ea typeface="Libre Franklin"/>
                <a:cs typeface="Libre Franklin"/>
                <a:sym typeface="Libre Franklin"/>
              </a:rPr>
              <a:t>Spray  surfaces with CDC-recommended sanitizing solutions </a:t>
            </a:r>
            <a:endParaRPr sz="7200" dirty="0">
              <a:latin typeface="Franklin Gothic Book" panose="020B0503020102020204" pitchFamily="34" charset="0"/>
            </a:endParaRPr>
          </a:p>
          <a:p>
            <a:pPr marL="457200" marR="0" lvl="1" indent="-105155" algn="l" rtl="0">
              <a:lnSpc>
                <a:spcPct val="110000"/>
              </a:lnSpc>
              <a:spcBef>
                <a:spcPts val="960"/>
              </a:spcBef>
              <a:spcAft>
                <a:spcPts val="0"/>
              </a:spcAft>
              <a:buClr>
                <a:schemeClr val="accent1"/>
              </a:buClr>
              <a:buSzPts val="1656"/>
              <a:buFont typeface="Noto Sans Symbols"/>
              <a:buChar char="◼"/>
            </a:pPr>
            <a:r>
              <a:rPr lang="en-US" sz="7200" b="0" i="0" u="none" strike="noStrike" cap="none" dirty="0">
                <a:solidFill>
                  <a:schemeClr val="dk1"/>
                </a:solidFill>
                <a:latin typeface="Franklin Gothic Book" panose="020B0503020102020204" pitchFamily="34" charset="0"/>
                <a:ea typeface="Libre Franklin"/>
                <a:cs typeface="Libre Franklin"/>
                <a:sym typeface="Libre Franklin"/>
              </a:rPr>
              <a:t>Use 70% ETOH solution on door key codes/alarm pads to prevent deterioration of rubber parts</a:t>
            </a:r>
            <a:endParaRPr sz="7200" dirty="0">
              <a:latin typeface="Franklin Gothic Book" panose="020B0503020102020204" pitchFamily="34" charset="0"/>
            </a:endParaRPr>
          </a:p>
          <a:p>
            <a:pPr marL="457200" marR="0" lvl="1" indent="-105155" algn="l" rtl="0">
              <a:lnSpc>
                <a:spcPct val="110000"/>
              </a:lnSpc>
              <a:spcBef>
                <a:spcPts val="960"/>
              </a:spcBef>
              <a:spcAft>
                <a:spcPts val="0"/>
              </a:spcAft>
              <a:buClr>
                <a:schemeClr val="accent1"/>
              </a:buClr>
              <a:buSzPts val="1656"/>
              <a:buFont typeface="Noto Sans Symbols"/>
              <a:buChar char="◼"/>
            </a:pPr>
            <a:r>
              <a:rPr lang="en-US" sz="7200" b="0" i="0" u="none" strike="noStrike" cap="none" dirty="0">
                <a:solidFill>
                  <a:schemeClr val="dk1"/>
                </a:solidFill>
                <a:latin typeface="Franklin Gothic Book" panose="020B0503020102020204" pitchFamily="34" charset="0"/>
                <a:ea typeface="Libre Franklin"/>
                <a:cs typeface="Libre Franklin"/>
                <a:sym typeface="Libre Franklin"/>
              </a:rPr>
              <a:t>70% ETOH wipes may be best for instruments, including computers</a:t>
            </a:r>
            <a:endParaRPr sz="7200" dirty="0">
              <a:latin typeface="Franklin Gothic Book" panose="020B0503020102020204" pitchFamily="34" charset="0"/>
            </a:endParaRPr>
          </a:p>
          <a:p>
            <a:pPr marL="457200" marR="0" lvl="1" indent="-105155" algn="l" rtl="0">
              <a:lnSpc>
                <a:spcPct val="120000"/>
              </a:lnSpc>
              <a:spcAft>
                <a:spcPts val="0"/>
              </a:spcAft>
              <a:buClr>
                <a:schemeClr val="accent1"/>
              </a:buClr>
              <a:buSzPts val="1656"/>
              <a:buFont typeface="Noto Sans Symbols"/>
              <a:buChar char="◼"/>
            </a:pPr>
            <a:r>
              <a:rPr lang="en-US" sz="7200" b="0" i="0" u="none" strike="noStrike" cap="none" dirty="0">
                <a:solidFill>
                  <a:schemeClr val="dk1"/>
                </a:solidFill>
                <a:latin typeface="Franklin Gothic Book" panose="020B0503020102020204" pitchFamily="34" charset="0"/>
                <a:ea typeface="Libre Franklin"/>
                <a:cs typeface="Libre Franklin"/>
                <a:sym typeface="Libre Franklin"/>
              </a:rPr>
              <a:t>Shipped supplies and boxes should also be disinfected </a:t>
            </a:r>
            <a:endParaRPr sz="7200" b="0" i="0" u="none" strike="noStrike" cap="none" dirty="0">
              <a:solidFill>
                <a:srgbClr val="3F3F3F"/>
              </a:solidFill>
              <a:latin typeface="Franklin Gothic Book" panose="020B0503020102020204" pitchFamily="34" charset="0"/>
              <a:ea typeface="Libre Franklin"/>
              <a:cs typeface="Libre Franklin"/>
              <a:sym typeface="Libre Franklin"/>
            </a:endParaRPr>
          </a:p>
          <a:p>
            <a:pPr marL="457200" marR="0" lvl="1" indent="0" algn="ctr" rtl="0">
              <a:lnSpc>
                <a:spcPct val="110000"/>
              </a:lnSpc>
              <a:spcBef>
                <a:spcPts val="960"/>
              </a:spcBef>
              <a:spcAft>
                <a:spcPts val="0"/>
              </a:spcAft>
              <a:buNone/>
            </a:pPr>
            <a:endParaRPr lang="en-US" sz="7200" b="0" i="0" u="none" strike="noStrike" cap="none" dirty="0">
              <a:solidFill>
                <a:schemeClr val="dk1"/>
              </a:solidFill>
              <a:latin typeface="Libre Franklin"/>
              <a:ea typeface="Libre Franklin"/>
              <a:cs typeface="Libre Franklin"/>
              <a:sym typeface="Libre Franklin"/>
            </a:endParaRPr>
          </a:p>
          <a:p>
            <a:pPr marL="457200" marR="0" lvl="1" indent="0" algn="ctr" rtl="0">
              <a:lnSpc>
                <a:spcPct val="110000"/>
              </a:lnSpc>
              <a:spcBef>
                <a:spcPts val="960"/>
              </a:spcBef>
              <a:spcAft>
                <a:spcPts val="0"/>
              </a:spcAft>
              <a:buNone/>
            </a:pPr>
            <a:endParaRPr lang="en-US" sz="7200" b="0" i="0" u="none" strike="noStrike" cap="none" dirty="0">
              <a:solidFill>
                <a:schemeClr val="dk1"/>
              </a:solidFill>
              <a:latin typeface="Libre Franklin"/>
              <a:ea typeface="Libre Franklin"/>
              <a:cs typeface="Libre Franklin"/>
              <a:sym typeface="Libre Franklin"/>
            </a:endParaRPr>
          </a:p>
          <a:p>
            <a:pPr marL="457200" marR="0" lvl="1" indent="0" algn="ctr" rtl="0">
              <a:lnSpc>
                <a:spcPct val="110000"/>
              </a:lnSpc>
              <a:spcBef>
                <a:spcPts val="960"/>
              </a:spcBef>
              <a:spcAft>
                <a:spcPts val="0"/>
              </a:spcAft>
              <a:buNone/>
            </a:pPr>
            <a:r>
              <a:rPr lang="en-US" sz="7200" b="0" i="0" u="none" strike="noStrike" cap="none" dirty="0">
                <a:solidFill>
                  <a:schemeClr val="dk1"/>
                </a:solidFill>
                <a:latin typeface="Libre Franklin"/>
                <a:ea typeface="Libre Franklin"/>
                <a:cs typeface="Libre Franklin"/>
                <a:sym typeface="Libre Franklin"/>
              </a:rPr>
              <a:t>Commercial disinfectants approved by the EPA can be found here: </a:t>
            </a:r>
            <a:endParaRPr sz="7200" dirty="0"/>
          </a:p>
          <a:p>
            <a:pPr marL="457200" marR="0" lvl="1" indent="0" algn="ctr" rtl="0">
              <a:lnSpc>
                <a:spcPct val="110000"/>
              </a:lnSpc>
              <a:spcBef>
                <a:spcPts val="960"/>
              </a:spcBef>
              <a:spcAft>
                <a:spcPts val="0"/>
              </a:spcAft>
              <a:buNone/>
            </a:pPr>
            <a:r>
              <a:rPr lang="en-US" sz="7200" b="0" i="0" u="sng" strike="noStrike" cap="none" dirty="0">
                <a:solidFill>
                  <a:schemeClr val="dk1"/>
                </a:solidFill>
                <a:latin typeface="Libre Franklin"/>
                <a:ea typeface="Libre Franklin"/>
                <a:cs typeface="Libre Franklin"/>
                <a:sym typeface="Libre Franklin"/>
                <a:hlinkClick r:id="rId3"/>
              </a:rPr>
              <a:t>https://www.epa.gov/pesticide-registration/list-n-disinfectants-use-against-sars-cov-2</a:t>
            </a:r>
            <a:r>
              <a:rPr lang="en-US" sz="7200" b="0" i="0" u="none" strike="noStrike" cap="none" dirty="0">
                <a:solidFill>
                  <a:schemeClr val="dk1"/>
                </a:solidFill>
                <a:latin typeface="Libre Franklin"/>
                <a:ea typeface="Libre Franklin"/>
                <a:cs typeface="Libre Franklin"/>
                <a:sym typeface="Libre Franklin"/>
              </a:rPr>
              <a:t> </a:t>
            </a:r>
            <a:endParaRPr sz="7200" dirty="0"/>
          </a:p>
          <a:p>
            <a:pPr marL="457200" marR="0" lvl="1" indent="0" algn="l" rtl="0">
              <a:lnSpc>
                <a:spcPct val="110000"/>
              </a:lnSpc>
              <a:spcBef>
                <a:spcPts val="1000"/>
              </a:spcBef>
              <a:spcAft>
                <a:spcPts val="0"/>
              </a:spcAft>
              <a:buClr>
                <a:schemeClr val="accent1"/>
              </a:buClr>
              <a:buSzPts val="1840"/>
              <a:buFont typeface="Noto Sans Symbols"/>
              <a:buNone/>
            </a:pPr>
            <a:endParaRPr sz="4500" b="0" i="0" u="none" strike="noStrike" cap="none" dirty="0">
              <a:solidFill>
                <a:srgbClr val="3F3F3F"/>
              </a:solidFill>
              <a:latin typeface="Libre Franklin"/>
              <a:ea typeface="Libre Franklin"/>
              <a:cs typeface="Libre Franklin"/>
              <a:sym typeface="Libre Franklin"/>
            </a:endParaRPr>
          </a:p>
          <a:p>
            <a:pPr marL="457200" marR="0" lvl="1" indent="0" algn="l" rtl="0">
              <a:lnSpc>
                <a:spcPct val="110000"/>
              </a:lnSpc>
              <a:spcBef>
                <a:spcPts val="1000"/>
              </a:spcBef>
              <a:spcAft>
                <a:spcPts val="0"/>
              </a:spcAft>
              <a:buNone/>
            </a:pPr>
            <a:endParaRPr sz="4500" b="0" i="0" u="none" strike="noStrike" cap="none" dirty="0">
              <a:solidFill>
                <a:schemeClr val="dk1"/>
              </a:solidFill>
              <a:latin typeface="Libre Franklin"/>
              <a:ea typeface="Libre Franklin"/>
              <a:cs typeface="Libre Franklin"/>
              <a:sym typeface="Libre Franklin"/>
            </a:endParaRPr>
          </a:p>
          <a:p>
            <a:pPr marL="0" marR="0" lvl="0" indent="0" algn="l" rtl="0">
              <a:lnSpc>
                <a:spcPct val="110000"/>
              </a:lnSpc>
              <a:spcBef>
                <a:spcPts val="1000"/>
              </a:spcBef>
              <a:spcAft>
                <a:spcPts val="0"/>
              </a:spcAft>
              <a:buNone/>
            </a:pPr>
            <a:endParaRPr sz="2000" dirty="0">
              <a:solidFill>
                <a:srgbClr val="3F3F3F"/>
              </a:solidFill>
              <a:latin typeface="Libre Franklin"/>
              <a:ea typeface="Libre Franklin"/>
              <a:cs typeface="Libre Franklin"/>
              <a:sym typeface="Libre Franklin"/>
            </a:endParaRPr>
          </a:p>
          <a:p>
            <a:pPr marL="0" marR="0" lvl="0" indent="0" algn="l" rtl="0">
              <a:lnSpc>
                <a:spcPct val="110000"/>
              </a:lnSpc>
              <a:spcBef>
                <a:spcPts val="1000"/>
              </a:spcBef>
              <a:spcAft>
                <a:spcPts val="0"/>
              </a:spcAft>
              <a:buNone/>
            </a:pPr>
            <a:endParaRPr sz="2000" dirty="0">
              <a:solidFill>
                <a:srgbClr val="3F3F3F"/>
              </a:solidFill>
              <a:latin typeface="Libre Franklin"/>
              <a:ea typeface="Libre Franklin"/>
              <a:cs typeface="Libre Franklin"/>
              <a:sym typeface="Libre Franklin"/>
            </a:endParaRPr>
          </a:p>
          <a:p>
            <a:pPr marL="0" marR="0" lvl="0" indent="0" algn="l" rtl="0">
              <a:lnSpc>
                <a:spcPct val="80000"/>
              </a:lnSpc>
              <a:spcBef>
                <a:spcPts val="880"/>
              </a:spcBef>
              <a:spcAft>
                <a:spcPts val="0"/>
              </a:spcAft>
              <a:buNone/>
            </a:pPr>
            <a:endParaRPr sz="1400" dirty="0">
              <a:solidFill>
                <a:srgbClr val="3F3F3F"/>
              </a:solidFill>
              <a:latin typeface="Libre Franklin"/>
              <a:ea typeface="Libre Franklin"/>
              <a:cs typeface="Libre Franklin"/>
              <a:sym typeface="Libre Franklin"/>
            </a:endParaRPr>
          </a:p>
          <a:p>
            <a:pPr marL="0" marR="0" lvl="0" indent="0" algn="l" rtl="0">
              <a:lnSpc>
                <a:spcPct val="80000"/>
              </a:lnSpc>
              <a:spcBef>
                <a:spcPts val="880"/>
              </a:spcBef>
              <a:spcAft>
                <a:spcPts val="0"/>
              </a:spcAft>
              <a:buNone/>
            </a:pPr>
            <a:endParaRPr sz="1400" dirty="0">
              <a:solidFill>
                <a:srgbClr val="3F3F3F"/>
              </a:solidFill>
              <a:latin typeface="Libre Franklin"/>
              <a:ea typeface="Libre Franklin"/>
              <a:cs typeface="Libre Franklin"/>
              <a:sym typeface="Libre Franklin"/>
            </a:endParaRPr>
          </a:p>
          <a:p>
            <a:pPr marL="0" marR="0" lvl="0" indent="0" algn="l" rtl="0">
              <a:lnSpc>
                <a:spcPct val="80000"/>
              </a:lnSpc>
              <a:spcBef>
                <a:spcPts val="880"/>
              </a:spcBef>
              <a:spcAft>
                <a:spcPts val="0"/>
              </a:spcAft>
              <a:buNone/>
            </a:pPr>
            <a:endParaRPr sz="1400" dirty="0">
              <a:solidFill>
                <a:srgbClr val="3F3F3F"/>
              </a:solidFill>
              <a:latin typeface="Libre Franklin"/>
              <a:ea typeface="Libre Franklin"/>
              <a:cs typeface="Libre Franklin"/>
              <a:sym typeface="Libre Frankli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96"/>
        <p:cNvGrpSpPr/>
        <p:nvPr/>
      </p:nvGrpSpPr>
      <p:grpSpPr>
        <a:xfrm>
          <a:off x="0" y="0"/>
          <a:ext cx="0" cy="0"/>
          <a:chOff x="0" y="0"/>
          <a:chExt cx="0" cy="0"/>
        </a:xfrm>
      </p:grpSpPr>
      <p:sp>
        <p:nvSpPr>
          <p:cNvPr id="197" name="Google Shape;197;p1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98" name="Google Shape;198;p14"/>
          <p:cNvSpPr txBox="1">
            <a:spLocks noGrp="1"/>
          </p:cNvSpPr>
          <p:nvPr>
            <p:ph type="title"/>
          </p:nvPr>
        </p:nvSpPr>
        <p:spPr>
          <a:xfrm>
            <a:off x="446532" y="787749"/>
            <a:ext cx="3795297" cy="62687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2520"/>
              <a:buFont typeface="Franklin Gothic"/>
              <a:buNone/>
            </a:pPr>
            <a:r>
              <a:rPr lang="en-US" sz="2520">
                <a:solidFill>
                  <a:schemeClr val="dk1"/>
                </a:solidFill>
              </a:rPr>
              <a:t>SAMPLE SANITIZING LOG</a:t>
            </a:r>
            <a:endParaRPr sz="2520" b="0" cap="none">
              <a:solidFill>
                <a:schemeClr val="dk1"/>
              </a:solidFill>
              <a:latin typeface="Franklin Gothic"/>
              <a:ea typeface="Franklin Gothic"/>
              <a:cs typeface="Franklin Gothic"/>
              <a:sym typeface="Franklin Gothic"/>
            </a:endParaRPr>
          </a:p>
        </p:txBody>
      </p:sp>
      <p:sp>
        <p:nvSpPr>
          <p:cNvPr id="199" name="Google Shape;199;p14"/>
          <p:cNvSpPr/>
          <p:nvPr/>
        </p:nvSpPr>
        <p:spPr>
          <a:xfrm>
            <a:off x="446534" y="457200"/>
            <a:ext cx="3703320" cy="94997"/>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4"/>
          <p:cNvSpPr/>
          <p:nvPr/>
        </p:nvSpPr>
        <p:spPr>
          <a:xfrm>
            <a:off x="4241830" y="457200"/>
            <a:ext cx="3703320" cy="9144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01" name="Google Shape;201;p14"/>
          <p:cNvSpPr/>
          <p:nvPr/>
        </p:nvSpPr>
        <p:spPr>
          <a:xfrm>
            <a:off x="8042147" y="453643"/>
            <a:ext cx="3703320" cy="98554"/>
          </a:xfrm>
          <a:prstGeom prst="rect">
            <a:avLst/>
          </a:prstGeom>
          <a:solidFill>
            <a:srgbClr val="969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txBox="1"/>
          <p:nvPr/>
        </p:nvSpPr>
        <p:spPr>
          <a:xfrm>
            <a:off x="446532" y="1418455"/>
            <a:ext cx="3123783" cy="4483942"/>
          </a:xfrm>
          <a:prstGeom prst="rect">
            <a:avLst/>
          </a:prstGeom>
          <a:noFill/>
          <a:ln>
            <a:noFill/>
          </a:ln>
        </p:spPr>
        <p:txBody>
          <a:bodyPr spcFirstLastPara="1" wrap="square" lIns="91425" tIns="45700" rIns="91425" bIns="45700" anchor="t" anchorCtr="0">
            <a:normAutofit/>
          </a:bodyPr>
          <a:lstStyle/>
          <a:p>
            <a:pPr marL="0" marR="0" lvl="0" indent="-116840" algn="l" rtl="0">
              <a:lnSpc>
                <a:spcPct val="90000"/>
              </a:lnSpc>
              <a:spcBef>
                <a:spcPts val="0"/>
              </a:spcBef>
              <a:spcAft>
                <a:spcPts val="0"/>
              </a:spcAft>
              <a:buClr>
                <a:schemeClr val="accent1"/>
              </a:buClr>
              <a:buSzPts val="1840"/>
              <a:buFont typeface="Noto Sans Symbols"/>
              <a:buChar char="◼"/>
            </a:pPr>
            <a:r>
              <a:rPr lang="en-US" sz="2000" dirty="0">
                <a:solidFill>
                  <a:srgbClr val="3F3F3F"/>
                </a:solidFill>
                <a:latin typeface="Libre Franklin"/>
                <a:ea typeface="Libre Franklin"/>
                <a:cs typeface="Libre Franklin"/>
                <a:sym typeface="Libre Franklin"/>
              </a:rPr>
              <a:t>Use of shared equipment should be coordinated and tracked.  </a:t>
            </a:r>
            <a:endParaRPr dirty="0"/>
          </a:p>
          <a:p>
            <a:pPr marL="0" marR="0" lvl="0" indent="-116840" algn="l" rtl="0">
              <a:lnSpc>
                <a:spcPct val="90000"/>
              </a:lnSpc>
              <a:spcBef>
                <a:spcPts val="1000"/>
              </a:spcBef>
              <a:spcAft>
                <a:spcPts val="0"/>
              </a:spcAft>
              <a:buClr>
                <a:schemeClr val="accent1"/>
              </a:buClr>
              <a:buSzPts val="1840"/>
              <a:buFont typeface="Noto Sans Symbols"/>
              <a:buChar char="◼"/>
            </a:pPr>
            <a:r>
              <a:rPr lang="en-US" sz="2000" dirty="0">
                <a:solidFill>
                  <a:srgbClr val="3F3F3F"/>
                </a:solidFill>
                <a:latin typeface="Libre Franklin"/>
                <a:ea typeface="Libre Franklin"/>
                <a:cs typeface="Libre Franklin"/>
                <a:sym typeface="Libre Franklin"/>
              </a:rPr>
              <a:t>Consider </a:t>
            </a:r>
            <a:r>
              <a:rPr lang="en-US" sz="2000" u="sng" dirty="0">
                <a:solidFill>
                  <a:srgbClr val="3F3F3F"/>
                </a:solidFill>
                <a:latin typeface="Libre Franklin"/>
                <a:ea typeface="Libre Franklin"/>
                <a:cs typeface="Libre Franklin"/>
                <a:sym typeface="Libre Franklin"/>
              </a:rPr>
              <a:t>posting </a:t>
            </a:r>
            <a:r>
              <a:rPr lang="en-US" sz="2000" dirty="0">
                <a:solidFill>
                  <a:srgbClr val="3F3F3F"/>
                </a:solidFill>
                <a:latin typeface="Libre Franklin"/>
                <a:ea typeface="Libre Franklin"/>
                <a:cs typeface="Libre Franklin"/>
                <a:sym typeface="Libre Franklin"/>
              </a:rPr>
              <a:t>reminders regarding expectations in the physical space and/or on the equipment.</a:t>
            </a:r>
            <a:endParaRPr dirty="0"/>
          </a:p>
          <a:p>
            <a:pPr marL="0" marR="0" lvl="0" indent="-116840" algn="l" rtl="0">
              <a:lnSpc>
                <a:spcPct val="90000"/>
              </a:lnSpc>
              <a:spcBef>
                <a:spcPts val="1000"/>
              </a:spcBef>
              <a:spcAft>
                <a:spcPts val="0"/>
              </a:spcAft>
              <a:buClr>
                <a:schemeClr val="accent1"/>
              </a:buClr>
              <a:buSzPts val="1840"/>
              <a:buFont typeface="Noto Sans Symbols"/>
              <a:buChar char="◼"/>
            </a:pPr>
            <a:r>
              <a:rPr lang="en-US" sz="2000" dirty="0">
                <a:solidFill>
                  <a:srgbClr val="3F3F3F"/>
                </a:solidFill>
                <a:latin typeface="Libre Franklin"/>
                <a:ea typeface="Libre Franklin"/>
                <a:cs typeface="Libre Franklin"/>
                <a:sym typeface="Libre Franklin"/>
              </a:rPr>
              <a:t> Use some sort of shared calendar to track both use as well as cleaning.   </a:t>
            </a:r>
            <a:endParaRPr dirty="0"/>
          </a:p>
        </p:txBody>
      </p:sp>
      <p:pic>
        <p:nvPicPr>
          <p:cNvPr id="203" name="Google Shape;203;p14"/>
          <p:cNvPicPr preferRelativeResize="0"/>
          <p:nvPr/>
        </p:nvPicPr>
        <p:blipFill rotWithShape="1">
          <a:blip r:embed="rId3">
            <a:alphaModFix/>
          </a:blip>
          <a:srcRect/>
          <a:stretch/>
        </p:blipFill>
        <p:spPr>
          <a:xfrm>
            <a:off x="4552144" y="601200"/>
            <a:ext cx="6883008" cy="578936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4D4D9-525F-4367-A618-62706DBE1D1A}"/>
              </a:ext>
            </a:extLst>
          </p:cNvPr>
          <p:cNvSpPr>
            <a:spLocks noGrp="1"/>
          </p:cNvSpPr>
          <p:nvPr>
            <p:ph type="title"/>
          </p:nvPr>
        </p:nvSpPr>
        <p:spPr>
          <a:xfrm>
            <a:off x="446532" y="787749"/>
            <a:ext cx="3795297" cy="626873"/>
          </a:xfrm>
        </p:spPr>
        <p:txBody>
          <a:bodyPr vert="horz" lIns="91440" tIns="45720" rIns="91440" bIns="45720" rtlCol="0" anchor="b">
            <a:normAutofit/>
          </a:bodyPr>
          <a:lstStyle/>
          <a:p>
            <a:r>
              <a:rPr lang="en-US" dirty="0">
                <a:solidFill>
                  <a:schemeClr val="tx1"/>
                </a:solidFill>
              </a:rPr>
              <a:t>Sample Sanitizing Log</a:t>
            </a:r>
            <a:endParaRPr lang="en-US" b="0" kern="1200" cap="all" dirty="0">
              <a:solidFill>
                <a:schemeClr val="tx1"/>
              </a:solidFill>
            </a:endParaRPr>
          </a:p>
        </p:txBody>
      </p:sp>
      <p:sp>
        <p:nvSpPr>
          <p:cNvPr id="5" name="TextBox 4">
            <a:extLst>
              <a:ext uri="{FF2B5EF4-FFF2-40B4-BE49-F238E27FC236}">
                <a16:creationId xmlns:a16="http://schemas.microsoft.com/office/drawing/2014/main" id="{74136308-327C-484B-8ECC-2AC0E117BE26}"/>
              </a:ext>
            </a:extLst>
          </p:cNvPr>
          <p:cNvSpPr txBox="1"/>
          <p:nvPr/>
        </p:nvSpPr>
        <p:spPr>
          <a:xfrm>
            <a:off x="446532" y="1418455"/>
            <a:ext cx="11453368" cy="4483942"/>
          </a:xfrm>
          <a:prstGeom prst="rect">
            <a:avLst/>
          </a:prstGeom>
        </p:spPr>
        <p:txBody>
          <a:bodyPr vert="horz" lIns="91440" tIns="45720" rIns="91440" bIns="45720" rtlCol="0" anchor="t">
            <a:normAutofit/>
          </a:bodyPr>
          <a:lstStyle/>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2000" dirty="0"/>
              <a:t>Use of shared equipment should be coordinated and tracked.  </a:t>
            </a:r>
          </a:p>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2000" dirty="0"/>
              <a:t>Consider </a:t>
            </a:r>
            <a:r>
              <a:rPr lang="en-US" sz="2000" u="sng" dirty="0"/>
              <a:t>posting </a:t>
            </a:r>
            <a:r>
              <a:rPr lang="en-US" sz="2000" dirty="0"/>
              <a:t>reminders regarding expectations in the physical space and/or on the equipment.</a:t>
            </a:r>
          </a:p>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2000" dirty="0"/>
              <a:t> Use some sort of shared calendar to track both use, as well as cleaning.   </a:t>
            </a:r>
          </a:p>
        </p:txBody>
      </p:sp>
      <p:pic>
        <p:nvPicPr>
          <p:cNvPr id="6" name="Picture 5" descr="A screenshot of a social media post&#10;&#10;Description automatically generated">
            <a:extLst>
              <a:ext uri="{FF2B5EF4-FFF2-40B4-BE49-F238E27FC236}">
                <a16:creationId xmlns:a16="http://schemas.microsoft.com/office/drawing/2014/main" id="{236C8294-887E-CD47-A06C-251DD38D42A5}"/>
              </a:ext>
            </a:extLst>
          </p:cNvPr>
          <p:cNvPicPr>
            <a:picLocks noChangeAspect="1"/>
          </p:cNvPicPr>
          <p:nvPr/>
        </p:nvPicPr>
        <p:blipFill>
          <a:blip r:embed="rId2"/>
          <a:stretch>
            <a:fillRect/>
          </a:stretch>
        </p:blipFill>
        <p:spPr>
          <a:xfrm>
            <a:off x="139700" y="3089064"/>
            <a:ext cx="11760200" cy="2267235"/>
          </a:xfrm>
          <a:prstGeom prst="rect">
            <a:avLst/>
          </a:prstGeom>
        </p:spPr>
      </p:pic>
    </p:spTree>
    <p:extLst>
      <p:ext uri="{BB962C8B-B14F-4D97-AF65-F5344CB8AC3E}">
        <p14:creationId xmlns:p14="http://schemas.microsoft.com/office/powerpoint/2010/main" val="3239082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07"/>
        <p:cNvGrpSpPr/>
        <p:nvPr/>
      </p:nvGrpSpPr>
      <p:grpSpPr>
        <a:xfrm>
          <a:off x="0" y="0"/>
          <a:ext cx="0" cy="0"/>
          <a:chOff x="0" y="0"/>
          <a:chExt cx="0" cy="0"/>
        </a:xfrm>
      </p:grpSpPr>
      <p:pic>
        <p:nvPicPr>
          <p:cNvPr id="208" name="Google Shape;208;p15"/>
          <p:cNvPicPr preferRelativeResize="0"/>
          <p:nvPr/>
        </p:nvPicPr>
        <p:blipFill rotWithShape="1">
          <a:blip r:embed="rId3">
            <a:alphaModFix/>
          </a:blip>
          <a:srcRect/>
          <a:stretch/>
        </p:blipFill>
        <p:spPr>
          <a:xfrm>
            <a:off x="20" y="10"/>
            <a:ext cx="12191980" cy="6857990"/>
          </a:xfrm>
          <a:prstGeom prst="rect">
            <a:avLst/>
          </a:prstGeom>
          <a:noFill/>
          <a:ln>
            <a:noFill/>
          </a:ln>
        </p:spPr>
      </p:pic>
      <p:sp>
        <p:nvSpPr>
          <p:cNvPr id="209" name="Google Shape;209;p15"/>
          <p:cNvSpPr/>
          <p:nvPr/>
        </p:nvSpPr>
        <p:spPr>
          <a:xfrm>
            <a:off x="447234" y="4219240"/>
            <a:ext cx="11301984" cy="94997"/>
          </a:xfrm>
          <a:prstGeom prst="rect">
            <a:avLst/>
          </a:prstGeom>
          <a:solidFill>
            <a:schemeClr val="dk1">
              <a:alpha val="94901"/>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5"/>
          <p:cNvSpPr/>
          <p:nvPr/>
        </p:nvSpPr>
        <p:spPr>
          <a:xfrm>
            <a:off x="447234" y="4376057"/>
            <a:ext cx="11303626" cy="2034709"/>
          </a:xfrm>
          <a:prstGeom prst="rect">
            <a:avLst/>
          </a:prstGeom>
          <a:solidFill>
            <a:schemeClr val="dk1">
              <a:alpha val="94901"/>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5"/>
          <p:cNvSpPr txBox="1">
            <a:spLocks noGrp="1"/>
          </p:cNvSpPr>
          <p:nvPr>
            <p:ph type="title"/>
          </p:nvPr>
        </p:nvSpPr>
        <p:spPr>
          <a:xfrm>
            <a:off x="679600" y="4613395"/>
            <a:ext cx="3353432" cy="13364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Franklin Gothic"/>
              <a:buNone/>
            </a:pPr>
            <a:r>
              <a:rPr lang="en-US" b="0" cap="none" dirty="0">
                <a:solidFill>
                  <a:schemeClr val="lt1"/>
                </a:solidFill>
                <a:latin typeface="Franklin Gothic"/>
                <a:ea typeface="Franklin Gothic"/>
                <a:cs typeface="Franklin Gothic"/>
                <a:sym typeface="Franklin Gothic"/>
              </a:rPr>
              <a:t>REDCING EXPOSURE – HYGIENE</a:t>
            </a:r>
            <a:endParaRPr dirty="0"/>
          </a:p>
        </p:txBody>
      </p:sp>
      <p:sp>
        <p:nvSpPr>
          <p:cNvPr id="212" name="Google Shape;212;p15"/>
          <p:cNvSpPr txBox="1"/>
          <p:nvPr/>
        </p:nvSpPr>
        <p:spPr>
          <a:xfrm>
            <a:off x="3797299" y="4438835"/>
            <a:ext cx="7715101" cy="1971931"/>
          </a:xfrm>
          <a:prstGeom prst="rect">
            <a:avLst/>
          </a:prstGeom>
          <a:noFill/>
          <a:ln>
            <a:noFill/>
          </a:ln>
        </p:spPr>
        <p:txBody>
          <a:bodyPr spcFirstLastPara="1" wrap="square" lIns="91425" tIns="45700" rIns="91425" bIns="45700" anchor="ctr" anchorCtr="0">
            <a:normAutofit lnSpcReduction="10000"/>
          </a:bodyPr>
          <a:lstStyle/>
          <a:p>
            <a:pPr marL="0" marR="0" lvl="0" indent="-108077" algn="l" rtl="0">
              <a:lnSpc>
                <a:spcPct val="90000"/>
              </a:lnSpc>
              <a:spcBef>
                <a:spcPts val="0"/>
              </a:spcBef>
              <a:spcAft>
                <a:spcPts val="0"/>
              </a:spcAft>
              <a:buClr>
                <a:schemeClr val="accent1"/>
              </a:buClr>
              <a:buSzPts val="1702"/>
              <a:buFont typeface="Noto Sans Symbols"/>
              <a:buChar char="◼"/>
            </a:pPr>
            <a:r>
              <a:rPr lang="en-US" sz="1850" dirty="0">
                <a:solidFill>
                  <a:srgbClr val="FEFEFE"/>
                </a:solidFill>
                <a:latin typeface="Libre Franklin"/>
                <a:ea typeface="Libre Franklin"/>
                <a:cs typeface="Libre Franklin"/>
                <a:sym typeface="Libre Franklin"/>
              </a:rPr>
              <a:t> Follow good handwashing procedures – 20 seconds of soap and warm water - upon entering the lab, between glove changes and before leaving the lab.</a:t>
            </a:r>
            <a:endParaRPr dirty="0"/>
          </a:p>
          <a:p>
            <a:pPr marL="0" marR="0" lvl="0" indent="-108077" algn="l" rtl="0">
              <a:lnSpc>
                <a:spcPct val="90000"/>
              </a:lnSpc>
              <a:spcBef>
                <a:spcPts val="970"/>
              </a:spcBef>
              <a:spcAft>
                <a:spcPts val="0"/>
              </a:spcAft>
              <a:buClr>
                <a:schemeClr val="accent1"/>
              </a:buClr>
              <a:buSzPts val="1702"/>
              <a:buFont typeface="Noto Sans Symbols"/>
              <a:buChar char="◼"/>
            </a:pPr>
            <a:r>
              <a:rPr lang="en-US" sz="1850" dirty="0">
                <a:solidFill>
                  <a:srgbClr val="FEFEFE"/>
                </a:solidFill>
                <a:latin typeface="Libre Franklin"/>
                <a:ea typeface="Libre Franklin"/>
                <a:cs typeface="Libre Franklin"/>
                <a:sym typeface="Libre Franklin"/>
              </a:rPr>
              <a:t> Cover any coughs or sneezes with tissue. Immediately wash your hands afterwards.</a:t>
            </a:r>
            <a:endParaRPr dirty="0"/>
          </a:p>
          <a:p>
            <a:pPr marL="0" marR="0" lvl="0" indent="-108077" algn="l" rtl="0">
              <a:lnSpc>
                <a:spcPct val="90000"/>
              </a:lnSpc>
              <a:spcBef>
                <a:spcPts val="970"/>
              </a:spcBef>
              <a:spcAft>
                <a:spcPts val="0"/>
              </a:spcAft>
              <a:buClr>
                <a:schemeClr val="accent1"/>
              </a:buClr>
              <a:buSzPts val="1702"/>
              <a:buFont typeface="Noto Sans Symbols"/>
              <a:buChar char="◼"/>
            </a:pPr>
            <a:r>
              <a:rPr lang="en-US" sz="1850" dirty="0">
                <a:solidFill>
                  <a:srgbClr val="FEFEFE"/>
                </a:solidFill>
                <a:latin typeface="Libre Franklin"/>
                <a:ea typeface="Libre Franklin"/>
                <a:cs typeface="Libre Franklin"/>
                <a:sym typeface="Libre Franklin"/>
              </a:rPr>
              <a:t> Use hand sanitizer with at least 60% alcohol content if soap and water are not available.</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txBox="1">
            <a:spLocks noGrp="1"/>
          </p:cNvSpPr>
          <p:nvPr>
            <p:ph type="title"/>
          </p:nvPr>
        </p:nvSpPr>
        <p:spPr>
          <a:xfrm>
            <a:off x="581193" y="819305"/>
            <a:ext cx="11029616" cy="617609"/>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2800"/>
              <a:buFont typeface="Franklin Gothic"/>
              <a:buNone/>
            </a:pPr>
            <a:r>
              <a:rPr lang="en-US"/>
              <a:t>OVERVIEW</a:t>
            </a:r>
            <a:endParaRPr/>
          </a:p>
        </p:txBody>
      </p:sp>
      <p:sp>
        <p:nvSpPr>
          <p:cNvPr id="103" name="Google Shape;103;p2"/>
          <p:cNvSpPr txBox="1"/>
          <p:nvPr/>
        </p:nvSpPr>
        <p:spPr>
          <a:xfrm>
            <a:off x="279400" y="1436914"/>
            <a:ext cx="11760201" cy="4722586"/>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lnSpc>
                <a:spcPct val="100000"/>
              </a:lnSpc>
              <a:spcBef>
                <a:spcPts val="0"/>
              </a:spcBef>
              <a:spcAft>
                <a:spcPts val="0"/>
              </a:spcAft>
              <a:buClr>
                <a:schemeClr val="accent1"/>
              </a:buClr>
              <a:buSzPts val="1329"/>
              <a:buFont typeface="Noto Sans Symbols"/>
              <a:buNone/>
            </a:pPr>
            <a:endParaRPr sz="1445" b="0" i="0" u="none" strike="noStrike" cap="none" dirty="0">
              <a:solidFill>
                <a:srgbClr val="3F3F3F"/>
              </a:solidFill>
              <a:latin typeface="Libre Franklin"/>
              <a:ea typeface="Libre Franklin"/>
              <a:cs typeface="Libre Franklin"/>
              <a:sym typeface="Libre Franklin"/>
            </a:endParaRPr>
          </a:p>
          <a:p>
            <a:pPr marL="306000" lvl="0" indent="-306000">
              <a:lnSpc>
                <a:spcPct val="110000"/>
              </a:lnSpc>
              <a:buClr>
                <a:schemeClr val="accent1"/>
              </a:buClr>
              <a:buSzPts val="1877"/>
              <a:buFont typeface="Noto Sans Symbols"/>
              <a:buChar char="◼"/>
            </a:pPr>
            <a:r>
              <a:rPr lang="en-US" sz="2040" dirty="0">
                <a:solidFill>
                  <a:srgbClr val="3F3F3F"/>
                </a:solidFill>
                <a:latin typeface="Libre Franklin"/>
                <a:ea typeface="Libre Franklin"/>
                <a:cs typeface="Libre Franklin"/>
                <a:sym typeface="Libre Franklin"/>
              </a:rPr>
              <a:t>OVCR and the College have placed </a:t>
            </a:r>
            <a:r>
              <a:rPr lang="en-US" sz="2040" b="1" dirty="0">
                <a:solidFill>
                  <a:srgbClr val="3F3F3F"/>
                </a:solidFill>
                <a:latin typeface="Libre Franklin"/>
                <a:ea typeface="Libre Franklin"/>
                <a:cs typeface="Libre Franklin"/>
                <a:sym typeface="Libre Franklin"/>
              </a:rPr>
              <a:t>responsibility</a:t>
            </a:r>
            <a:r>
              <a:rPr lang="en-US" sz="2040" dirty="0">
                <a:solidFill>
                  <a:srgbClr val="3F3F3F"/>
                </a:solidFill>
                <a:latin typeface="Libre Franklin"/>
                <a:ea typeface="Libre Franklin"/>
                <a:cs typeface="Libre Franklin"/>
                <a:sym typeface="Libre Franklin"/>
              </a:rPr>
              <a:t> for the review and re-opening of labs on the Departments.  </a:t>
            </a:r>
          </a:p>
          <a:p>
            <a:pPr marL="306000" lvl="0" indent="-306000">
              <a:lnSpc>
                <a:spcPct val="110000"/>
              </a:lnSpc>
              <a:buClr>
                <a:schemeClr val="accent1"/>
              </a:buClr>
              <a:buSzPts val="1877"/>
              <a:buFont typeface="Noto Sans Symbols"/>
              <a:buChar char="◼"/>
            </a:pPr>
            <a:endParaRPr lang="en-US" sz="2040" dirty="0">
              <a:solidFill>
                <a:srgbClr val="3F3F3F"/>
              </a:solidFill>
              <a:latin typeface="Libre Franklin"/>
              <a:ea typeface="Libre Franklin"/>
              <a:cs typeface="Libre Franklin"/>
              <a:sym typeface="Libre Franklin"/>
            </a:endParaRPr>
          </a:p>
          <a:p>
            <a:pPr marL="306000" lvl="0" indent="-306000">
              <a:lnSpc>
                <a:spcPct val="110000"/>
              </a:lnSpc>
              <a:buClr>
                <a:schemeClr val="accent1"/>
              </a:buClr>
              <a:buSzPts val="1877"/>
              <a:buFont typeface="Noto Sans Symbols"/>
              <a:buChar char="◼"/>
            </a:pPr>
            <a:r>
              <a:rPr lang="en-US" sz="2040" dirty="0">
                <a:solidFill>
                  <a:srgbClr val="3F3F3F"/>
                </a:solidFill>
                <a:latin typeface="Libre Franklin"/>
                <a:ea typeface="Libre Franklin"/>
                <a:cs typeface="Libre Franklin"/>
                <a:sym typeface="Libre Franklin"/>
              </a:rPr>
              <a:t>Accordingly, this training aims to </a:t>
            </a:r>
            <a:r>
              <a:rPr lang="en-US" sz="2040" b="0" i="0" u="none" strike="noStrike" cap="none" dirty="0">
                <a:solidFill>
                  <a:srgbClr val="3F3F3F"/>
                </a:solidFill>
                <a:latin typeface="Libre Franklin"/>
                <a:ea typeface="Libre Franklin"/>
                <a:cs typeface="Libre Franklin"/>
                <a:sym typeface="Libre Franklin"/>
              </a:rPr>
              <a:t>interpret &amp; distill </a:t>
            </a:r>
            <a:r>
              <a:rPr lang="en-US" sz="2040" dirty="0">
                <a:solidFill>
                  <a:srgbClr val="3F3F3F"/>
                </a:solidFill>
                <a:latin typeface="Libre Franklin"/>
                <a:ea typeface="Libre Franklin"/>
                <a:cs typeface="Libre Franklin"/>
                <a:sym typeface="Libre Franklin"/>
              </a:rPr>
              <a:t>material</a:t>
            </a:r>
            <a:r>
              <a:rPr lang="en-US" sz="2040" b="0" i="0" u="none" strike="noStrike" cap="none" dirty="0">
                <a:solidFill>
                  <a:srgbClr val="3F3F3F"/>
                </a:solidFill>
                <a:latin typeface="Libre Franklin"/>
                <a:ea typeface="Libre Franklin"/>
                <a:cs typeface="Libre Franklin"/>
                <a:sym typeface="Libre Franklin"/>
              </a:rPr>
              <a:t> from </a:t>
            </a:r>
            <a:r>
              <a:rPr lang="en-US" sz="2040" b="1" i="0" u="none" strike="noStrike" cap="none" dirty="0">
                <a:solidFill>
                  <a:srgbClr val="3F3F3F"/>
                </a:solidFill>
                <a:latin typeface="Libre Franklin"/>
                <a:ea typeface="Libre Franklin"/>
                <a:cs typeface="Libre Franklin"/>
                <a:sym typeface="Libre Franklin"/>
              </a:rPr>
              <a:t>OVCR, OHRE, </a:t>
            </a:r>
            <a:r>
              <a:rPr lang="en-US" sz="2040" dirty="0">
                <a:solidFill>
                  <a:srgbClr val="3F3F3F"/>
                </a:solidFill>
                <a:latin typeface="Libre Franklin"/>
                <a:ea typeface="Libre Franklin"/>
                <a:cs typeface="Libre Franklin"/>
                <a:sym typeface="Libre Franklin"/>
              </a:rPr>
              <a:t>&amp; </a:t>
            </a:r>
            <a:r>
              <a:rPr lang="en-US" sz="2040" b="1" i="0" u="none" strike="noStrike" cap="none" dirty="0">
                <a:solidFill>
                  <a:srgbClr val="3F3F3F"/>
                </a:solidFill>
                <a:latin typeface="Libre Franklin"/>
                <a:ea typeface="Libre Franklin"/>
                <a:cs typeface="Libre Franklin"/>
                <a:sym typeface="Libre Franklin"/>
              </a:rPr>
              <a:t>SOM </a:t>
            </a:r>
            <a:r>
              <a:rPr lang="en-US" sz="2040" i="0" u="none" strike="noStrike" cap="none" dirty="0">
                <a:solidFill>
                  <a:srgbClr val="3F3F3F"/>
                </a:solidFill>
                <a:latin typeface="Libre Franklin"/>
                <a:ea typeface="Libre Franklin"/>
                <a:cs typeface="Libre Franklin"/>
                <a:sym typeface="Libre Franklin"/>
              </a:rPr>
              <a:t>in order centralize the </a:t>
            </a:r>
            <a:r>
              <a:rPr lang="en-US" sz="2040" dirty="0">
                <a:solidFill>
                  <a:srgbClr val="3F3F3F"/>
                </a:solidFill>
                <a:latin typeface="Libre Franklin"/>
                <a:ea typeface="Libre Franklin"/>
                <a:cs typeface="Libre Franklin"/>
                <a:sym typeface="Libre Franklin"/>
              </a:rPr>
              <a:t>Department’s </a:t>
            </a:r>
            <a:r>
              <a:rPr lang="en-US" sz="2040" b="1" i="0" u="none" strike="noStrike" cap="none" dirty="0">
                <a:solidFill>
                  <a:srgbClr val="3F3F3F"/>
                </a:solidFill>
                <a:latin typeface="Libre Franklin"/>
                <a:ea typeface="Libre Franklin"/>
                <a:cs typeface="Libre Franklin"/>
                <a:sym typeface="Libre Franklin"/>
              </a:rPr>
              <a:t>Human Subjects (HS) research </a:t>
            </a:r>
            <a:r>
              <a:rPr lang="en-US" sz="2040" i="0" u="none" strike="noStrike" cap="none" dirty="0">
                <a:solidFill>
                  <a:srgbClr val="3F3F3F"/>
                </a:solidFill>
                <a:latin typeface="Libre Franklin"/>
                <a:ea typeface="Libre Franklin"/>
                <a:cs typeface="Libre Franklin"/>
                <a:sym typeface="Libre Franklin"/>
              </a:rPr>
              <a:t>policies and procedures.</a:t>
            </a:r>
          </a:p>
          <a:p>
            <a:pPr marL="306000" lvl="0" indent="-306000">
              <a:lnSpc>
                <a:spcPct val="110000"/>
              </a:lnSpc>
              <a:buClr>
                <a:schemeClr val="accent1"/>
              </a:buClr>
              <a:buSzPts val="1877"/>
              <a:buFont typeface="Noto Sans Symbols"/>
              <a:buChar char="◼"/>
            </a:pPr>
            <a:endParaRPr lang="en-US" sz="2040" b="0" i="0" u="none" strike="noStrike" cap="none" dirty="0">
              <a:solidFill>
                <a:srgbClr val="3F3F3F"/>
              </a:solidFill>
              <a:latin typeface="Libre Franklin"/>
              <a:ea typeface="Libre Franklin"/>
              <a:cs typeface="Libre Franklin"/>
              <a:sym typeface="Libre Franklin"/>
            </a:endParaRPr>
          </a:p>
          <a:p>
            <a:pPr marL="306000" lvl="0" indent="-306000">
              <a:lnSpc>
                <a:spcPct val="110000"/>
              </a:lnSpc>
              <a:buClr>
                <a:schemeClr val="accent1"/>
              </a:buClr>
              <a:buSzPts val="1877"/>
              <a:buFont typeface="Noto Sans Symbols"/>
              <a:buChar char="◼"/>
            </a:pPr>
            <a:r>
              <a:rPr lang="en-US" sz="2040" dirty="0">
                <a:solidFill>
                  <a:srgbClr val="3F3F3F"/>
                </a:solidFill>
                <a:latin typeface="Libre Franklin"/>
                <a:ea typeface="Libre Franklin"/>
                <a:cs typeface="Libre Franklin"/>
                <a:sym typeface="Libre Franklin"/>
              </a:rPr>
              <a:t>The timing of this presentation also creates an opportunity to convey this information within the broader context of the </a:t>
            </a:r>
            <a:r>
              <a:rPr lang="en-US" sz="2040" b="1" dirty="0">
                <a:solidFill>
                  <a:srgbClr val="3F3F3F"/>
                </a:solidFill>
                <a:latin typeface="Libre Franklin"/>
                <a:ea typeface="Libre Franklin"/>
                <a:cs typeface="Libre Franklin"/>
                <a:sym typeface="Libre Franklin"/>
              </a:rPr>
              <a:t>Department- and Program-Level reopening plans, </a:t>
            </a:r>
            <a:r>
              <a:rPr lang="en-US" sz="2040" dirty="0">
                <a:solidFill>
                  <a:srgbClr val="3F3F3F"/>
                </a:solidFill>
                <a:latin typeface="Libre Franklin"/>
                <a:ea typeface="Libre Franklin"/>
                <a:cs typeface="Libre Franklin"/>
                <a:sym typeface="Libre Franklin"/>
              </a:rPr>
              <a:t>which are </a:t>
            </a:r>
            <a:r>
              <a:rPr lang="en-US" sz="2040" u="sng" dirty="0">
                <a:solidFill>
                  <a:srgbClr val="3F3F3F"/>
                </a:solidFill>
                <a:latin typeface="Libre Franklin"/>
                <a:ea typeface="Libre Franklin"/>
                <a:cs typeface="Libre Franklin"/>
                <a:sym typeface="Libre Franklin"/>
              </a:rPr>
              <a:t>in progress </a:t>
            </a:r>
            <a:r>
              <a:rPr lang="en-US" sz="2040" dirty="0">
                <a:solidFill>
                  <a:srgbClr val="3F3F3F"/>
                </a:solidFill>
                <a:latin typeface="Libre Franklin"/>
                <a:ea typeface="Libre Franklin"/>
                <a:cs typeface="Libre Franklin"/>
                <a:sym typeface="Libre Franklin"/>
              </a:rPr>
              <a:t>and we will communicate updates when relevant in this training. </a:t>
            </a:r>
          </a:p>
          <a:p>
            <a:pPr marL="306000" lvl="0" indent="-306000">
              <a:lnSpc>
                <a:spcPct val="110000"/>
              </a:lnSpc>
              <a:buClr>
                <a:schemeClr val="accent1"/>
              </a:buClr>
              <a:buSzPts val="1877"/>
              <a:buFont typeface="Noto Sans Symbols"/>
              <a:buChar char="◼"/>
            </a:pPr>
            <a:endParaRPr lang="en-US" sz="2040" b="0" i="0" u="none" strike="noStrike" cap="none" dirty="0">
              <a:solidFill>
                <a:srgbClr val="3F3F3F"/>
              </a:solidFill>
              <a:latin typeface="Libre Franklin"/>
              <a:ea typeface="Libre Franklin"/>
              <a:cs typeface="Libre Franklin"/>
              <a:sym typeface="Libre Franklin"/>
            </a:endParaRPr>
          </a:p>
          <a:p>
            <a:pPr marL="306000" lvl="0" indent="-306000">
              <a:lnSpc>
                <a:spcPct val="110000"/>
              </a:lnSpc>
              <a:buClr>
                <a:schemeClr val="accent1"/>
              </a:buClr>
              <a:buSzPts val="1877"/>
              <a:buFont typeface="Noto Sans Symbols"/>
              <a:buChar char="◼"/>
            </a:pPr>
            <a:r>
              <a:rPr lang="en-US" sz="2040" b="0" i="0" u="none" strike="noStrike" cap="none" dirty="0">
                <a:solidFill>
                  <a:srgbClr val="3F3F3F"/>
                </a:solidFill>
                <a:latin typeface="Libre Franklin"/>
                <a:ea typeface="Libre Franklin"/>
                <a:cs typeface="Libre Franklin"/>
                <a:sym typeface="Libre Franklin"/>
              </a:rPr>
              <a:t>We focus on research in </a:t>
            </a:r>
            <a:r>
              <a:rPr lang="en-US" sz="2040" b="1" i="0" u="none" strike="noStrike" cap="none" dirty="0">
                <a:solidFill>
                  <a:srgbClr val="3F3F3F"/>
                </a:solidFill>
                <a:latin typeface="Libre Franklin"/>
                <a:ea typeface="Libre Franklin"/>
                <a:cs typeface="Libre Franklin"/>
                <a:sym typeface="Libre Franklin"/>
              </a:rPr>
              <a:t>Davie and Howell Howell Halls</a:t>
            </a:r>
            <a:r>
              <a:rPr lang="en-US" sz="2040" b="0" i="0" u="none" strike="noStrike" cap="none" dirty="0">
                <a:solidFill>
                  <a:srgbClr val="3F3F3F"/>
                </a:solidFill>
                <a:latin typeface="Libre Franklin"/>
                <a:ea typeface="Libre Franklin"/>
                <a:cs typeface="Libre Franklin"/>
                <a:sym typeface="Libre Franklin"/>
              </a:rPr>
              <a:t>, as well as PIs, staff, and students, with offices and/or research space(s) in those buildings.</a:t>
            </a:r>
          </a:p>
          <a:p>
            <a:pPr marL="306000" lvl="0" indent="-306000">
              <a:lnSpc>
                <a:spcPct val="110000"/>
              </a:lnSpc>
              <a:buClr>
                <a:schemeClr val="accent1"/>
              </a:buClr>
              <a:buSzPts val="1877"/>
              <a:buFont typeface="Noto Sans Symbols"/>
              <a:buChar char="◼"/>
            </a:pPr>
            <a:endParaRPr dirty="0"/>
          </a:p>
          <a:p>
            <a:pPr marL="306000" marR="0" lvl="0" indent="-306000" algn="l" rtl="0">
              <a:lnSpc>
                <a:spcPct val="110000"/>
              </a:lnSpc>
              <a:spcAft>
                <a:spcPts val="0"/>
              </a:spcAft>
              <a:buClr>
                <a:schemeClr val="accent1"/>
              </a:buClr>
              <a:buSzPts val="1877"/>
              <a:buFont typeface="Noto Sans Symbols"/>
              <a:buChar char="◼"/>
            </a:pPr>
            <a:r>
              <a:rPr lang="en-US" sz="2040" b="0" i="0" u="none" strike="noStrike" cap="none" dirty="0">
                <a:solidFill>
                  <a:srgbClr val="3F3F3F"/>
                </a:solidFill>
                <a:latin typeface="Libre Franklin"/>
                <a:ea typeface="Libre Franklin"/>
                <a:cs typeface="Libre Franklin"/>
                <a:sym typeface="Libre Franklin"/>
              </a:rPr>
              <a:t>PIs should be aware of &amp; adhere to </a:t>
            </a:r>
            <a:r>
              <a:rPr lang="en-US" sz="2040" dirty="0">
                <a:solidFill>
                  <a:srgbClr val="3F3F3F"/>
                </a:solidFill>
                <a:latin typeface="Libre Franklin"/>
                <a:ea typeface="Libre Franklin"/>
                <a:cs typeface="Libre Franklin"/>
                <a:sym typeface="Libre Franklin"/>
              </a:rPr>
              <a:t>relevant </a:t>
            </a:r>
            <a:r>
              <a:rPr lang="en-US" sz="2040" b="0" i="0" u="none" strike="noStrike" cap="none" dirty="0">
                <a:solidFill>
                  <a:srgbClr val="3F3F3F"/>
                </a:solidFill>
                <a:latin typeface="Libre Franklin"/>
                <a:ea typeface="Libre Franklin"/>
                <a:cs typeface="Libre Franklin"/>
                <a:sym typeface="Libre Franklin"/>
              </a:rPr>
              <a:t>guidelines at any other research sites, including our </a:t>
            </a:r>
            <a:r>
              <a:rPr lang="en-US" sz="2040" b="1" i="0" u="none" strike="noStrike" cap="none" dirty="0">
                <a:solidFill>
                  <a:srgbClr val="3F3F3F"/>
                </a:solidFill>
                <a:latin typeface="Libre Franklin"/>
                <a:ea typeface="Libre Franklin"/>
                <a:cs typeface="Libre Franklin"/>
                <a:sym typeface="Libre Franklin"/>
              </a:rPr>
              <a:t>Community Clinics </a:t>
            </a:r>
            <a:r>
              <a:rPr lang="en-US" sz="2040" dirty="0">
                <a:solidFill>
                  <a:srgbClr val="3F3F3F"/>
                </a:solidFill>
                <a:latin typeface="Libre Franklin"/>
                <a:ea typeface="Libre Franklin"/>
                <a:cs typeface="Libre Franklin"/>
                <a:sym typeface="Libre Franklin"/>
              </a:rPr>
              <a:t> which is being coordinated by </a:t>
            </a:r>
            <a:r>
              <a:rPr lang="en-US" sz="2040" b="0" i="0" u="sng" strike="noStrike" cap="none" dirty="0">
                <a:solidFill>
                  <a:srgbClr val="3F3F3F"/>
                </a:solidFill>
                <a:latin typeface="Libre Franklin"/>
                <a:ea typeface="Libre Franklin"/>
                <a:cs typeface="Libre Franklin"/>
                <a:sym typeface="Libre Franklin"/>
              </a:rPr>
              <a:t>Dr. Jennifer </a:t>
            </a:r>
            <a:r>
              <a:rPr lang="en-US" sz="2040" b="0" i="0" u="sng" strike="noStrike" cap="none" dirty="0" err="1">
                <a:solidFill>
                  <a:srgbClr val="3F3F3F"/>
                </a:solidFill>
                <a:latin typeface="Libre Franklin"/>
                <a:ea typeface="Libre Franklin"/>
                <a:cs typeface="Libre Franklin"/>
                <a:sym typeface="Libre Franklin"/>
              </a:rPr>
              <a:t>Youngstrom</a:t>
            </a:r>
            <a:r>
              <a:rPr lang="en-US" sz="2040" b="0" i="0" u="none" strike="noStrike" cap="none" dirty="0">
                <a:solidFill>
                  <a:srgbClr val="3F3F3F"/>
                </a:solidFill>
                <a:latin typeface="Libre Franklin"/>
                <a:ea typeface="Libre Franklin"/>
                <a:cs typeface="Libre Franklin"/>
                <a:sym typeface="Libre Franklin"/>
              </a:rPr>
              <a:t>, Co-Director.</a:t>
            </a:r>
          </a:p>
          <a:p>
            <a:pPr marL="306000" marR="0" lvl="0" indent="-306000" algn="l" rtl="0">
              <a:lnSpc>
                <a:spcPct val="110000"/>
              </a:lnSpc>
              <a:spcAft>
                <a:spcPts val="0"/>
              </a:spcAft>
              <a:buClr>
                <a:schemeClr val="accent1"/>
              </a:buClr>
              <a:buSzPts val="1877"/>
              <a:buFont typeface="Noto Sans Symbols"/>
              <a:buChar char="◼"/>
            </a:pPr>
            <a:endParaRPr lang="en-US" sz="2040" b="0" i="0" u="none" strike="noStrike" cap="none" dirty="0">
              <a:solidFill>
                <a:srgbClr val="3F3F3F"/>
              </a:solidFill>
              <a:latin typeface="Libre Franklin"/>
              <a:ea typeface="Libre Franklin"/>
              <a:cs typeface="Libre Franklin"/>
              <a:sym typeface="Libre Franklin"/>
            </a:endParaRPr>
          </a:p>
          <a:p>
            <a:pPr marL="285750" marR="0" lvl="0" indent="-285750" algn="l" rtl="0">
              <a:lnSpc>
                <a:spcPct val="110000"/>
              </a:lnSpc>
              <a:spcAft>
                <a:spcPts val="0"/>
              </a:spcAft>
              <a:buClr>
                <a:schemeClr val="accent1"/>
              </a:buClr>
              <a:buSzPts val="1877"/>
              <a:buFont typeface="Arial" panose="020B0604020202020204" pitchFamily="34" charset="0"/>
              <a:buChar char="•"/>
            </a:pPr>
            <a:endParaRPr dirty="0"/>
          </a:p>
          <a:p>
            <a:pPr marL="0" marR="0" lvl="0" indent="0" algn="l" rtl="0">
              <a:lnSpc>
                <a:spcPct val="100000"/>
              </a:lnSpc>
              <a:spcBef>
                <a:spcPts val="889"/>
              </a:spcBef>
              <a:spcAft>
                <a:spcPts val="0"/>
              </a:spcAft>
              <a:buClr>
                <a:schemeClr val="accent1"/>
              </a:buClr>
              <a:buSzPts val="1329"/>
              <a:buFont typeface="Noto Sans Symbols"/>
              <a:buNone/>
            </a:pPr>
            <a:endParaRPr sz="1445" b="0" i="0" u="none" strike="noStrike" cap="none" dirty="0">
              <a:solidFill>
                <a:srgbClr val="3F3F3F"/>
              </a:solidFill>
              <a:latin typeface="Libre Franklin"/>
              <a:ea typeface="Libre Franklin"/>
              <a:cs typeface="Libre Franklin"/>
              <a:sym typeface="Libre Frankli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4D510-D21B-CF48-94FF-22559E203B6D}"/>
              </a:ext>
            </a:extLst>
          </p:cNvPr>
          <p:cNvSpPr>
            <a:spLocks noGrp="1"/>
          </p:cNvSpPr>
          <p:nvPr>
            <p:ph type="title"/>
          </p:nvPr>
        </p:nvSpPr>
        <p:spPr/>
        <p:txBody>
          <a:bodyPr/>
          <a:lstStyle/>
          <a:p>
            <a:r>
              <a:rPr lang="en-US" dirty="0"/>
              <a:t>PART II:  PLANS FOR MASKS (AND OTHER PPE)</a:t>
            </a:r>
          </a:p>
        </p:txBody>
      </p:sp>
      <p:sp>
        <p:nvSpPr>
          <p:cNvPr id="3" name="Text Placeholder 2">
            <a:extLst>
              <a:ext uri="{FF2B5EF4-FFF2-40B4-BE49-F238E27FC236}">
                <a16:creationId xmlns:a16="http://schemas.microsoft.com/office/drawing/2014/main" id="{CCA5B1C4-0124-AE49-844F-6AC8C12F6308}"/>
              </a:ext>
            </a:extLst>
          </p:cNvPr>
          <p:cNvSpPr>
            <a:spLocks noGrp="1"/>
          </p:cNvSpPr>
          <p:nvPr>
            <p:ph type="body" idx="1"/>
          </p:nvPr>
        </p:nvSpPr>
        <p:spPr>
          <a:xfrm>
            <a:off x="581192" y="2340864"/>
            <a:ext cx="11029615" cy="2370836"/>
          </a:xfrm>
        </p:spPr>
        <p:txBody>
          <a:bodyPr/>
          <a:lstStyle/>
          <a:p>
            <a:pPr>
              <a:lnSpc>
                <a:spcPct val="100000"/>
              </a:lnSpc>
              <a:spcBef>
                <a:spcPts val="0"/>
              </a:spcBef>
            </a:pPr>
            <a:r>
              <a:rPr lang="en-US" dirty="0"/>
              <a:t>What is your policy for wearing masks in the lab?</a:t>
            </a:r>
          </a:p>
        </p:txBody>
      </p:sp>
    </p:spTree>
    <p:extLst>
      <p:ext uri="{BB962C8B-B14F-4D97-AF65-F5344CB8AC3E}">
        <p14:creationId xmlns:p14="http://schemas.microsoft.com/office/powerpoint/2010/main" val="2427177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6"/>
          <p:cNvSpPr txBox="1">
            <a:spLocks noGrp="1"/>
          </p:cNvSpPr>
          <p:nvPr>
            <p:ph type="title"/>
          </p:nvPr>
        </p:nvSpPr>
        <p:spPr>
          <a:xfrm>
            <a:off x="497815" y="235017"/>
            <a:ext cx="11029616" cy="808592"/>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2800"/>
              <a:buFont typeface="Franklin Gothic"/>
              <a:buNone/>
            </a:pPr>
            <a:r>
              <a:rPr lang="en-US" dirty="0"/>
              <a:t>PART II:  PLAN FOR MASKS (AND OTHER PPE/CPE)</a:t>
            </a:r>
            <a:endParaRPr dirty="0"/>
          </a:p>
        </p:txBody>
      </p:sp>
      <p:sp>
        <p:nvSpPr>
          <p:cNvPr id="218" name="Google Shape;218;p16"/>
          <p:cNvSpPr txBox="1">
            <a:spLocks noGrp="1"/>
          </p:cNvSpPr>
          <p:nvPr>
            <p:ph type="body" idx="1"/>
          </p:nvPr>
        </p:nvSpPr>
        <p:spPr>
          <a:xfrm>
            <a:off x="237436" y="927100"/>
            <a:ext cx="11814864" cy="5829300"/>
          </a:xfrm>
          <a:prstGeom prst="rect">
            <a:avLst/>
          </a:prstGeom>
          <a:noFill/>
          <a:ln>
            <a:noFill/>
          </a:ln>
        </p:spPr>
        <p:txBody>
          <a:bodyPr spcFirstLastPara="1" wrap="square" lIns="91425" tIns="45700" rIns="91425" bIns="45700" anchor="ctr" anchorCtr="0">
            <a:normAutofit fontScale="85000" lnSpcReduction="10000"/>
          </a:bodyPr>
          <a:lstStyle/>
          <a:p>
            <a:pPr marL="306000" lvl="0" indent="-236655" algn="l" rtl="0">
              <a:lnSpc>
                <a:spcPct val="100000"/>
              </a:lnSpc>
              <a:spcBef>
                <a:spcPts val="0"/>
              </a:spcBef>
              <a:spcAft>
                <a:spcPts val="0"/>
              </a:spcAft>
              <a:buSzPts val="1092"/>
              <a:buNone/>
            </a:pPr>
            <a:endParaRPr sz="1187" dirty="0"/>
          </a:p>
          <a:p>
            <a:pPr marL="306000" lvl="0" indent="-240277" algn="l" rtl="0">
              <a:lnSpc>
                <a:spcPct val="100000"/>
              </a:lnSpc>
              <a:spcBef>
                <a:spcPts val="0"/>
              </a:spcBef>
              <a:spcAft>
                <a:spcPts val="0"/>
              </a:spcAft>
              <a:buSzPts val="1035"/>
              <a:buNone/>
            </a:pPr>
            <a:endParaRPr sz="1125" dirty="0"/>
          </a:p>
          <a:p>
            <a:pPr marL="306000" lvl="0" indent="-306000">
              <a:lnSpc>
                <a:spcPct val="100000"/>
              </a:lnSpc>
              <a:spcBef>
                <a:spcPts val="0"/>
              </a:spcBef>
              <a:buSzPts val="1207"/>
            </a:pPr>
            <a:r>
              <a:rPr lang="en-US" sz="1800" dirty="0"/>
              <a:t>The University and College plan re: </a:t>
            </a:r>
            <a:r>
              <a:rPr lang="en-US" sz="1800" u="sng" dirty="0"/>
              <a:t>procurement for PPE/CPE,</a:t>
            </a:r>
            <a:r>
              <a:rPr lang="en-US" sz="1800" dirty="0"/>
              <a:t> including for HS research, continues to unfold. </a:t>
            </a:r>
          </a:p>
          <a:p>
            <a:pPr marL="306000" lvl="0" indent="-306000">
              <a:lnSpc>
                <a:spcPct val="100000"/>
              </a:lnSpc>
              <a:spcBef>
                <a:spcPts val="0"/>
              </a:spcBef>
              <a:buSzPts val="1207"/>
            </a:pPr>
            <a:endParaRPr lang="en-US" sz="1800" dirty="0"/>
          </a:p>
          <a:p>
            <a:pPr marL="306000" lvl="0" indent="-306000">
              <a:lnSpc>
                <a:spcPct val="100000"/>
              </a:lnSpc>
              <a:spcBef>
                <a:spcPts val="0"/>
              </a:spcBef>
              <a:buSzPts val="1207"/>
            </a:pPr>
            <a:r>
              <a:rPr lang="en-US" sz="1800" dirty="0"/>
              <a:t>There is a current </a:t>
            </a:r>
            <a:r>
              <a:rPr lang="en-US" sz="1800" u="sng" dirty="0"/>
              <a:t>PPE/CPE supply </a:t>
            </a:r>
            <a:r>
              <a:rPr lang="en-US" sz="1800" dirty="0"/>
              <a:t>(e.g., </a:t>
            </a:r>
            <a:r>
              <a:rPr lang="en-US" sz="1800" dirty="0">
                <a:solidFill>
                  <a:schemeClr val="tx1"/>
                </a:solidFill>
              </a:rPr>
              <a:t>masks, disinfectant solution, wipes, paper towels, &amp;  hand </a:t>
            </a:r>
            <a:r>
              <a:rPr lang="en-US" sz="1800" dirty="0" err="1">
                <a:solidFill>
                  <a:schemeClr val="tx1"/>
                </a:solidFill>
              </a:rPr>
              <a:t>sanitzer</a:t>
            </a:r>
            <a:r>
              <a:rPr lang="en-US" sz="1800" dirty="0">
                <a:solidFill>
                  <a:schemeClr val="tx1"/>
                </a:solidFill>
              </a:rPr>
              <a:t>). </a:t>
            </a:r>
            <a:r>
              <a:rPr lang="en-US" sz="1800" dirty="0"/>
              <a:t>in Davie 202 to get PIs, lab staff, &amp; students re-started (see </a:t>
            </a:r>
            <a:r>
              <a:rPr lang="en-US" sz="1800" dirty="0">
                <a:solidFill>
                  <a:schemeClr val="accent1"/>
                </a:solidFill>
                <a:hlinkClick r:id="rId3">
                  <a:extLst>
                    <a:ext uri="{A12FA001-AC4F-418D-AE19-62706E023703}">
                      <ahyp:hlinkClr xmlns:ahyp="http://schemas.microsoft.com/office/drawing/2018/hyperlinkcolor" val="tx"/>
                    </a:ext>
                  </a:extLst>
                </a:hlinkClick>
              </a:rPr>
              <a:t>https://psychology.unc.edu/covid/</a:t>
            </a:r>
            <a:r>
              <a:rPr lang="en-US" sz="1800" dirty="0">
                <a:solidFill>
                  <a:schemeClr val="accent1"/>
                </a:solidFill>
              </a:rPr>
              <a:t> </a:t>
            </a:r>
            <a:r>
              <a:rPr lang="en-US" sz="1800" dirty="0">
                <a:solidFill>
                  <a:schemeClr val="tx1"/>
                </a:solidFill>
              </a:rPr>
              <a:t>for link to inventory and sign-out).  </a:t>
            </a:r>
          </a:p>
          <a:p>
            <a:pPr marL="306000" lvl="0" indent="-306000">
              <a:lnSpc>
                <a:spcPct val="100000"/>
              </a:lnSpc>
              <a:spcBef>
                <a:spcPts val="0"/>
              </a:spcBef>
              <a:buSzPts val="1207"/>
            </a:pPr>
            <a:endParaRPr lang="en-US" sz="1800" dirty="0"/>
          </a:p>
          <a:p>
            <a:pPr marL="306000" lvl="0" indent="-306000" algn="l" rtl="0">
              <a:lnSpc>
                <a:spcPct val="100000"/>
              </a:lnSpc>
              <a:spcBef>
                <a:spcPts val="0"/>
              </a:spcBef>
              <a:spcAft>
                <a:spcPts val="0"/>
              </a:spcAft>
              <a:buSzPts val="1207"/>
              <a:buChar char="◼"/>
            </a:pPr>
            <a:r>
              <a:rPr lang="en-US" sz="1800" dirty="0"/>
              <a:t>OVCR specifies that PIs must provide PPE/CPE for their labs &amp; study protocols; yet, recent policy updates also indicate that </a:t>
            </a:r>
            <a:r>
              <a:rPr lang="en-US" sz="1800" u="sng" dirty="0"/>
              <a:t>no University (i.e., any </a:t>
            </a:r>
            <a:r>
              <a:rPr lang="en-US" sz="1800" u="sng" dirty="0" err="1"/>
              <a:t>chartstring</a:t>
            </a:r>
            <a:r>
              <a:rPr lang="en-US" sz="1800" u="sng" dirty="0"/>
              <a:t>) account (e.g., grants, F &amp; A, trust) can be used to to purchase </a:t>
            </a:r>
            <a:r>
              <a:rPr lang="en-US" sz="1800" dirty="0"/>
              <a:t>PPE/CPE over and above what is outlined in the campus community standards or required by EHS.</a:t>
            </a:r>
          </a:p>
          <a:p>
            <a:pPr marL="306000" lvl="0" indent="-306000" algn="l" rtl="0">
              <a:lnSpc>
                <a:spcPct val="100000"/>
              </a:lnSpc>
              <a:spcBef>
                <a:spcPts val="0"/>
              </a:spcBef>
              <a:spcAft>
                <a:spcPts val="0"/>
              </a:spcAft>
              <a:buSzPts val="1207"/>
              <a:buChar char="◼"/>
            </a:pPr>
            <a:endParaRPr lang="en-US" sz="1800" dirty="0"/>
          </a:p>
          <a:p>
            <a:pPr marL="306000" lvl="0" indent="-306000">
              <a:lnSpc>
                <a:spcPct val="100000"/>
              </a:lnSpc>
              <a:spcBef>
                <a:spcPts val="0"/>
              </a:spcBef>
              <a:buSzPts val="1207"/>
            </a:pPr>
            <a:r>
              <a:rPr lang="en-US" sz="1800" dirty="0"/>
              <a:t>Our Department is helping us to interpret and navigate those parameters by maintaining a </a:t>
            </a:r>
            <a:r>
              <a:rPr lang="en-US" sz="1800" u="sng" dirty="0"/>
              <a:t>centralized PPE/CPE supply and ordering system</a:t>
            </a:r>
            <a:r>
              <a:rPr lang="en-US" sz="1800" dirty="0"/>
              <a:t>, including covering the cost for standard PPE/CPE.  The link above will be updated for orders, which will be handled by </a:t>
            </a:r>
            <a:r>
              <a:rPr lang="en-US" sz="1800" u="sng" dirty="0"/>
              <a:t>Tre’ Rush</a:t>
            </a:r>
            <a:r>
              <a:rPr lang="en-US" sz="1800" dirty="0"/>
              <a:t>.  If you have specific needs that fall outside of this scope, please talk to </a:t>
            </a:r>
            <a:r>
              <a:rPr lang="en-US" sz="1800" u="sng" dirty="0"/>
              <a:t>Chase </a:t>
            </a:r>
            <a:r>
              <a:rPr lang="en-US" sz="1800" u="sng" dirty="0" err="1"/>
              <a:t>Debman</a:t>
            </a:r>
            <a:r>
              <a:rPr lang="en-US" sz="1800" u="sng" dirty="0"/>
              <a:t> </a:t>
            </a:r>
            <a:r>
              <a:rPr lang="en-US" sz="1800" dirty="0"/>
              <a:t>(</a:t>
            </a:r>
            <a:r>
              <a:rPr lang="en-US" sz="1800" dirty="0" err="1"/>
              <a:t>chase@unc.edu</a:t>
            </a:r>
            <a:r>
              <a:rPr lang="en-US" sz="1800" dirty="0"/>
              <a:t>).</a:t>
            </a:r>
          </a:p>
          <a:p>
            <a:pPr marL="306000" lvl="0" indent="-306000">
              <a:lnSpc>
                <a:spcPct val="100000"/>
              </a:lnSpc>
              <a:spcBef>
                <a:spcPts val="0"/>
              </a:spcBef>
              <a:buSzPts val="1207"/>
            </a:pPr>
            <a:endParaRPr lang="en-US" sz="1800" dirty="0"/>
          </a:p>
          <a:p>
            <a:pPr marL="306000" lvl="0" indent="-306000" algn="l" rtl="0">
              <a:lnSpc>
                <a:spcPct val="100000"/>
              </a:lnSpc>
              <a:spcBef>
                <a:spcPts val="0"/>
              </a:spcBef>
              <a:spcAft>
                <a:spcPts val="0"/>
              </a:spcAft>
              <a:buSzPts val="1207"/>
              <a:buChar char="◼"/>
            </a:pPr>
            <a:r>
              <a:rPr lang="en-US" sz="1800" dirty="0"/>
              <a:t>At a </a:t>
            </a:r>
            <a:r>
              <a:rPr lang="en-US" sz="1800" u="sng" dirty="0"/>
              <a:t>minimum</a:t>
            </a:r>
            <a:r>
              <a:rPr lang="en-US" sz="1800" dirty="0"/>
              <a:t>, each lab PPE/CPE supply should include:</a:t>
            </a:r>
            <a:endParaRPr sz="1800" dirty="0"/>
          </a:p>
          <a:p>
            <a:pPr marL="630000" lvl="1" indent="-306000" algn="l" rtl="0">
              <a:lnSpc>
                <a:spcPct val="100000"/>
              </a:lnSpc>
              <a:spcBef>
                <a:spcPts val="0"/>
              </a:spcBef>
              <a:spcAft>
                <a:spcPts val="0"/>
              </a:spcAft>
              <a:buSzPts val="1207"/>
              <a:buChar char="◼"/>
            </a:pPr>
            <a:r>
              <a:rPr lang="en-US" sz="1800" b="1" dirty="0"/>
              <a:t>OVCR-approved</a:t>
            </a:r>
            <a:r>
              <a:rPr lang="en-US" sz="1800" dirty="0"/>
              <a:t> </a:t>
            </a:r>
            <a:r>
              <a:rPr lang="en-US" sz="1800" b="1" dirty="0"/>
              <a:t>masks, </a:t>
            </a:r>
            <a:r>
              <a:rPr lang="en-US" sz="1800" dirty="0"/>
              <a:t>as well as </a:t>
            </a:r>
            <a:r>
              <a:rPr lang="en-US" sz="1800" b="1" dirty="0"/>
              <a:t>brown paper bags </a:t>
            </a:r>
            <a:r>
              <a:rPr lang="en-US" sz="1800" dirty="0"/>
              <a:t>for mask storage</a:t>
            </a:r>
            <a:endParaRPr sz="1800" dirty="0"/>
          </a:p>
          <a:p>
            <a:pPr marL="630000" lvl="1" indent="-306000" algn="l" rtl="0">
              <a:lnSpc>
                <a:spcPct val="100000"/>
              </a:lnSpc>
              <a:spcBef>
                <a:spcPts val="0"/>
              </a:spcBef>
              <a:spcAft>
                <a:spcPts val="0"/>
              </a:spcAft>
              <a:buSzPts val="1207"/>
              <a:buChar char="◼"/>
            </a:pPr>
            <a:r>
              <a:rPr lang="en-US" sz="1800" b="1" dirty="0"/>
              <a:t>Hand sanitizer</a:t>
            </a:r>
            <a:endParaRPr sz="1800" dirty="0"/>
          </a:p>
          <a:p>
            <a:pPr lvl="1" fontAlgn="ctr">
              <a:lnSpc>
                <a:spcPct val="120000"/>
              </a:lnSpc>
              <a:spcBef>
                <a:spcPts val="0"/>
              </a:spcBef>
            </a:pPr>
            <a:r>
              <a:rPr lang="en-US" sz="1800" b="1" dirty="0"/>
              <a:t>70% alcohol solution or other approved disinfectant (Lysol, dilute bleach, </a:t>
            </a:r>
            <a:r>
              <a:rPr lang="en-US" sz="1800" b="1" dirty="0" err="1"/>
              <a:t>Virkon</a:t>
            </a:r>
            <a:r>
              <a:rPr lang="en-US" sz="1800" b="1" dirty="0"/>
              <a:t> S) and/or wipes </a:t>
            </a:r>
            <a:r>
              <a:rPr lang="en-US" sz="1800" dirty="0"/>
              <a:t>to clean work spaces, door knobs, &amp; equipment</a:t>
            </a:r>
          </a:p>
          <a:p>
            <a:pPr marL="324000" lvl="1" indent="0" algn="l" rtl="0">
              <a:lnSpc>
                <a:spcPct val="100000"/>
              </a:lnSpc>
              <a:spcBef>
                <a:spcPts val="0"/>
              </a:spcBef>
              <a:spcAft>
                <a:spcPts val="0"/>
              </a:spcAft>
              <a:buSzPts val="1207"/>
              <a:buNone/>
            </a:pPr>
            <a:endParaRPr sz="1800" dirty="0"/>
          </a:p>
          <a:p>
            <a:pPr marL="306000" lvl="0" indent="-306000" algn="l" rtl="0">
              <a:lnSpc>
                <a:spcPct val="100000"/>
              </a:lnSpc>
              <a:spcBef>
                <a:spcPts val="0"/>
              </a:spcBef>
              <a:spcAft>
                <a:spcPts val="0"/>
              </a:spcAft>
              <a:buSzPts val="1207"/>
              <a:buChar char="◼"/>
            </a:pPr>
            <a:r>
              <a:rPr lang="en-US" sz="1800" dirty="0"/>
              <a:t>Given airborne spread data, labs may also consider </a:t>
            </a:r>
            <a:r>
              <a:rPr lang="en-US" sz="1800" b="1" dirty="0"/>
              <a:t>HEPA air-filter(s), </a:t>
            </a:r>
            <a:r>
              <a:rPr lang="en-US" sz="1800" dirty="0"/>
              <a:t>particularly for interior/poorly ventilated spaces. </a:t>
            </a:r>
            <a:endParaRPr sz="1800" dirty="0"/>
          </a:p>
          <a:p>
            <a:pPr marL="0" lvl="0" indent="0" algn="l" rtl="0">
              <a:lnSpc>
                <a:spcPct val="100000"/>
              </a:lnSpc>
              <a:spcBef>
                <a:spcPts val="0"/>
              </a:spcBef>
              <a:spcAft>
                <a:spcPts val="0"/>
              </a:spcAft>
              <a:buSzPts val="1207"/>
              <a:buNone/>
            </a:pPr>
            <a:endParaRPr sz="1800" dirty="0"/>
          </a:p>
          <a:p>
            <a:pPr marL="306000" lvl="0" indent="-306000" algn="l" rtl="0">
              <a:lnSpc>
                <a:spcPct val="100000"/>
              </a:lnSpc>
              <a:spcBef>
                <a:spcPts val="0"/>
              </a:spcBef>
              <a:spcAft>
                <a:spcPts val="0"/>
              </a:spcAft>
              <a:buSzPts val="1207"/>
              <a:buChar char="◼"/>
            </a:pPr>
            <a:r>
              <a:rPr lang="en-US" sz="1800" dirty="0"/>
              <a:t>Labs may also consider </a:t>
            </a:r>
            <a:r>
              <a:rPr lang="en-US" sz="1800" b="1" dirty="0"/>
              <a:t>keyboard covers, wrapping computer mice </a:t>
            </a:r>
            <a:r>
              <a:rPr lang="en-US" sz="1800" dirty="0"/>
              <a:t>in Ziploc bags for shared workstations, </a:t>
            </a:r>
            <a:r>
              <a:rPr lang="en-US" sz="1800" b="1" dirty="0"/>
              <a:t>plexiglass barriers </a:t>
            </a:r>
            <a:r>
              <a:rPr lang="en-US" sz="1800" dirty="0"/>
              <a:t>[Philip Thompson (</a:t>
            </a:r>
            <a:r>
              <a:rPr lang="en-US" sz="1800" u="sng" dirty="0">
                <a:solidFill>
                  <a:schemeClr val="accent1"/>
                </a:solidFill>
                <a:hlinkClick r:id="rId4">
                  <a:extLst>
                    <a:ext uri="{A12FA001-AC4F-418D-AE19-62706E023703}">
                      <ahyp:hlinkClr xmlns:ahyp="http://schemas.microsoft.com/office/drawing/2018/hyperlinkcolor" val="tx"/>
                    </a:ext>
                  </a:extLst>
                </a:hlinkClick>
              </a:rPr>
              <a:t>philip@email.unc.edu</a:t>
            </a:r>
            <a:r>
              <a:rPr lang="en-US" sz="1800" dirty="0"/>
              <a:t>)], and/or </a:t>
            </a:r>
            <a:r>
              <a:rPr lang="en-US" sz="1800" b="1" dirty="0"/>
              <a:t>face shields </a:t>
            </a:r>
            <a:r>
              <a:rPr lang="en-US" sz="1800" dirty="0"/>
              <a:t>[Kyle </a:t>
            </a:r>
            <a:r>
              <a:rPr lang="en-US" sz="1800" dirty="0" err="1"/>
              <a:t>Glochick</a:t>
            </a:r>
            <a:r>
              <a:rPr lang="en-US" sz="1800" dirty="0"/>
              <a:t> </a:t>
            </a:r>
            <a:r>
              <a:rPr lang="en-US" sz="1800" dirty="0">
                <a:solidFill>
                  <a:schemeClr val="accent1"/>
                </a:solidFill>
              </a:rPr>
              <a:t>(</a:t>
            </a:r>
            <a:r>
              <a:rPr lang="en-US" sz="1800" u="sng" dirty="0">
                <a:solidFill>
                  <a:schemeClr val="accent1"/>
                </a:solidFill>
                <a:hlinkClick r:id="rId5">
                  <a:extLst>
                    <a:ext uri="{A12FA001-AC4F-418D-AE19-62706E023703}">
                      <ahyp:hlinkClr xmlns:ahyp="http://schemas.microsoft.com/office/drawing/2018/hyperlinkcolor" val="tx"/>
                    </a:ext>
                  </a:extLst>
                </a:hlinkClick>
              </a:rPr>
              <a:t>kyle@beam.unc.edu</a:t>
            </a:r>
            <a:r>
              <a:rPr lang="en-US" sz="1800" u="sng" dirty="0">
                <a:solidFill>
                  <a:schemeClr val="hlink"/>
                </a:solidFill>
                <a:hlinkClick r:id="rId5">
                  <a:extLst>
                    <a:ext uri="{A12FA001-AC4F-418D-AE19-62706E023703}">
                      <ahyp:hlinkClr xmlns:ahyp="http://schemas.microsoft.com/office/drawing/2018/hyperlinkcolor" val="tx"/>
                    </a:ext>
                  </a:extLst>
                </a:hlinkClick>
              </a:rPr>
              <a:t>)</a:t>
            </a:r>
            <a:r>
              <a:rPr lang="en-US" sz="1800" dirty="0"/>
              <a:t>].</a:t>
            </a:r>
            <a:endParaRPr sz="1800" dirty="0"/>
          </a:p>
          <a:p>
            <a:pPr marL="0" lvl="0" indent="0" algn="l" rtl="0">
              <a:lnSpc>
                <a:spcPct val="100000"/>
              </a:lnSpc>
              <a:spcBef>
                <a:spcPts val="0"/>
              </a:spcBef>
              <a:spcAft>
                <a:spcPts val="0"/>
              </a:spcAft>
              <a:buSzPts val="1207"/>
              <a:buNone/>
            </a:pPr>
            <a:endParaRPr sz="1312" dirty="0"/>
          </a:p>
          <a:p>
            <a:pPr marL="306000" lvl="0" indent="-243957" algn="l" rtl="0">
              <a:lnSpc>
                <a:spcPct val="90000"/>
              </a:lnSpc>
              <a:spcBef>
                <a:spcPts val="212"/>
              </a:spcBef>
              <a:spcAft>
                <a:spcPts val="0"/>
              </a:spcAft>
              <a:buSzPts val="977"/>
              <a:buNone/>
            </a:pPr>
            <a:endParaRPr sz="1062"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22"/>
        <p:cNvGrpSpPr/>
        <p:nvPr/>
      </p:nvGrpSpPr>
      <p:grpSpPr>
        <a:xfrm>
          <a:off x="0" y="0"/>
          <a:ext cx="0" cy="0"/>
          <a:chOff x="0" y="0"/>
          <a:chExt cx="0" cy="0"/>
        </a:xfrm>
      </p:grpSpPr>
      <p:sp>
        <p:nvSpPr>
          <p:cNvPr id="223" name="Google Shape;223;p1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24" name="Google Shape;224;p17"/>
          <p:cNvSpPr txBox="1">
            <a:spLocks noGrp="1"/>
          </p:cNvSpPr>
          <p:nvPr>
            <p:ph type="title"/>
          </p:nvPr>
        </p:nvSpPr>
        <p:spPr>
          <a:xfrm>
            <a:off x="446534" y="-39002"/>
            <a:ext cx="11969832" cy="62687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2800"/>
              <a:buFont typeface="Franklin Gothic"/>
              <a:buNone/>
            </a:pPr>
            <a:r>
              <a:rPr lang="en-US">
                <a:solidFill>
                  <a:srgbClr val="3F3F3F"/>
                </a:solidFill>
              </a:rPr>
              <a:t>PART II: PLAN FOR MASKS (AND OTHER PPE)</a:t>
            </a:r>
            <a:endParaRPr b="0" cap="none">
              <a:solidFill>
                <a:srgbClr val="3F3F3F"/>
              </a:solidFill>
              <a:latin typeface="Franklin Gothic"/>
              <a:ea typeface="Franklin Gothic"/>
              <a:cs typeface="Franklin Gothic"/>
              <a:sym typeface="Franklin Gothic"/>
            </a:endParaRPr>
          </a:p>
        </p:txBody>
      </p:sp>
      <p:sp>
        <p:nvSpPr>
          <p:cNvPr id="225" name="Google Shape;225;p17"/>
          <p:cNvSpPr/>
          <p:nvPr/>
        </p:nvSpPr>
        <p:spPr>
          <a:xfrm>
            <a:off x="446534" y="457200"/>
            <a:ext cx="3703320" cy="94997"/>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7"/>
          <p:cNvSpPr/>
          <p:nvPr/>
        </p:nvSpPr>
        <p:spPr>
          <a:xfrm>
            <a:off x="4241830" y="457200"/>
            <a:ext cx="3703320" cy="9144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27" name="Google Shape;227;p17"/>
          <p:cNvSpPr/>
          <p:nvPr/>
        </p:nvSpPr>
        <p:spPr>
          <a:xfrm>
            <a:off x="8042147" y="453643"/>
            <a:ext cx="3703320" cy="98554"/>
          </a:xfrm>
          <a:prstGeom prst="rect">
            <a:avLst/>
          </a:prstGeom>
          <a:solidFill>
            <a:srgbClr val="969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7"/>
          <p:cNvSpPr txBox="1"/>
          <p:nvPr/>
        </p:nvSpPr>
        <p:spPr>
          <a:xfrm>
            <a:off x="446534" y="2362201"/>
            <a:ext cx="3539948" cy="1346200"/>
          </a:xfrm>
          <a:prstGeom prst="rect">
            <a:avLst/>
          </a:prstGeom>
          <a:noFill/>
          <a:ln>
            <a:noFill/>
          </a:ln>
        </p:spPr>
        <p:txBody>
          <a:bodyPr spcFirstLastPara="1" wrap="square" lIns="91425" tIns="45700" rIns="91425" bIns="45700" anchor="ctr" anchorCtr="0">
            <a:noAutofit/>
          </a:bodyPr>
          <a:lstStyle/>
          <a:p>
            <a:pPr marL="285750" marR="0" lvl="0" indent="-180594" algn="l" rtl="0">
              <a:spcBef>
                <a:spcPts val="0"/>
              </a:spcBef>
              <a:spcAft>
                <a:spcPts val="0"/>
              </a:spcAft>
              <a:buClr>
                <a:schemeClr val="accent1"/>
              </a:buClr>
              <a:buSzPts val="1656"/>
              <a:buFont typeface="Arial"/>
              <a:buNone/>
            </a:pPr>
            <a:endParaRPr sz="1800" dirty="0">
              <a:solidFill>
                <a:srgbClr val="262626"/>
              </a:solidFill>
              <a:latin typeface="Libre Franklin"/>
              <a:ea typeface="Libre Franklin"/>
              <a:cs typeface="Libre Franklin"/>
              <a:sym typeface="Libre Franklin"/>
            </a:endParaRPr>
          </a:p>
          <a:p>
            <a:pPr marL="285750" marR="0" lvl="0" indent="-180594" algn="l" rtl="0">
              <a:spcBef>
                <a:spcPts val="960"/>
              </a:spcBef>
              <a:spcAft>
                <a:spcPts val="0"/>
              </a:spcAft>
              <a:buClr>
                <a:schemeClr val="accent1"/>
              </a:buClr>
              <a:buSzPts val="1656"/>
              <a:buFont typeface="Arial"/>
              <a:buNone/>
            </a:pPr>
            <a:endParaRPr sz="1800" dirty="0">
              <a:solidFill>
                <a:srgbClr val="262626"/>
              </a:solidFill>
              <a:latin typeface="Libre Franklin"/>
              <a:ea typeface="Libre Franklin"/>
              <a:cs typeface="Libre Franklin"/>
              <a:sym typeface="Libre Franklin"/>
            </a:endParaRPr>
          </a:p>
          <a:p>
            <a:pPr marL="285750" marR="0" lvl="0" indent="-180594" algn="l" rtl="0">
              <a:spcBef>
                <a:spcPts val="960"/>
              </a:spcBef>
              <a:spcAft>
                <a:spcPts val="0"/>
              </a:spcAft>
              <a:buClr>
                <a:schemeClr val="accent1"/>
              </a:buClr>
              <a:buSzPts val="1656"/>
              <a:buFont typeface="Arial"/>
              <a:buNone/>
            </a:pPr>
            <a:endParaRPr sz="1800" dirty="0">
              <a:solidFill>
                <a:srgbClr val="262626"/>
              </a:solidFill>
              <a:latin typeface="Libre Franklin"/>
              <a:ea typeface="Libre Franklin"/>
              <a:cs typeface="Libre Franklin"/>
              <a:sym typeface="Libre Franklin"/>
            </a:endParaRPr>
          </a:p>
          <a:p>
            <a:pPr marL="285750" marR="0" lvl="0" indent="-180594" algn="l" rtl="0">
              <a:spcBef>
                <a:spcPts val="960"/>
              </a:spcBef>
              <a:spcAft>
                <a:spcPts val="0"/>
              </a:spcAft>
              <a:buClr>
                <a:schemeClr val="accent1"/>
              </a:buClr>
              <a:buSzPts val="1656"/>
              <a:buFont typeface="Arial"/>
              <a:buNone/>
            </a:pPr>
            <a:endParaRPr sz="1800" dirty="0">
              <a:solidFill>
                <a:srgbClr val="262626"/>
              </a:solidFill>
              <a:latin typeface="Libre Franklin"/>
              <a:ea typeface="Libre Franklin"/>
              <a:cs typeface="Libre Franklin"/>
              <a:sym typeface="Libre Franklin"/>
            </a:endParaRPr>
          </a:p>
          <a:p>
            <a:pPr marL="285750" marR="0" lvl="0" indent="-180594" algn="l" rtl="0">
              <a:spcBef>
                <a:spcPts val="960"/>
              </a:spcBef>
              <a:spcAft>
                <a:spcPts val="0"/>
              </a:spcAft>
              <a:buClr>
                <a:schemeClr val="accent1"/>
              </a:buClr>
              <a:buSzPts val="1656"/>
              <a:buFont typeface="Arial"/>
              <a:buNone/>
            </a:pPr>
            <a:endParaRPr sz="1800" dirty="0">
              <a:solidFill>
                <a:srgbClr val="262626"/>
              </a:solidFill>
              <a:latin typeface="Libre Franklin"/>
              <a:ea typeface="Libre Franklin"/>
              <a:cs typeface="Libre Franklin"/>
              <a:sym typeface="Libre Franklin"/>
            </a:endParaRPr>
          </a:p>
          <a:p>
            <a:pPr marL="285750" marR="0" lvl="0" indent="-285750" algn="l" rtl="0">
              <a:spcBef>
                <a:spcPts val="960"/>
              </a:spcBef>
              <a:spcAft>
                <a:spcPts val="0"/>
              </a:spcAft>
              <a:buClr>
                <a:schemeClr val="accent1"/>
              </a:buClr>
              <a:buSzPts val="1656"/>
              <a:buFont typeface="Arial"/>
              <a:buChar char="•"/>
            </a:pPr>
            <a:r>
              <a:rPr lang="en-US" sz="1800" dirty="0">
                <a:solidFill>
                  <a:srgbClr val="262626"/>
                </a:solidFill>
                <a:latin typeface="Libre Franklin"/>
                <a:ea typeface="Libre Franklin"/>
                <a:cs typeface="Libre Franklin"/>
                <a:sym typeface="Libre Franklin"/>
              </a:rPr>
              <a:t>Although cloth masks are common, OVCR </a:t>
            </a:r>
            <a:r>
              <a:rPr lang="en-US" sz="1800" u="sng" dirty="0">
                <a:solidFill>
                  <a:srgbClr val="262626"/>
                </a:solidFill>
                <a:latin typeface="Libre Franklin"/>
                <a:ea typeface="Libre Franklin"/>
                <a:cs typeface="Libre Franklin"/>
                <a:sym typeface="Libre Franklin"/>
              </a:rPr>
              <a:t>requires</a:t>
            </a:r>
            <a:r>
              <a:rPr lang="en-US" sz="1800" dirty="0">
                <a:solidFill>
                  <a:srgbClr val="262626"/>
                </a:solidFill>
                <a:latin typeface="Libre Franklin"/>
                <a:ea typeface="Libre Franklin"/>
                <a:cs typeface="Libre Franklin"/>
                <a:sym typeface="Libre Franklin"/>
              </a:rPr>
              <a:t> the use of Dust/Paper or N95 masks for research.</a:t>
            </a:r>
            <a:endParaRPr dirty="0"/>
          </a:p>
          <a:p>
            <a:pPr marL="285750" marR="0" lvl="0" indent="-285750" algn="l" rtl="0">
              <a:spcBef>
                <a:spcPts val="960"/>
              </a:spcBef>
              <a:spcAft>
                <a:spcPts val="0"/>
              </a:spcAft>
              <a:buClr>
                <a:schemeClr val="accent1"/>
              </a:buClr>
              <a:buSzPts val="1656"/>
              <a:buFont typeface="Arial"/>
              <a:buChar char="•"/>
            </a:pPr>
            <a:r>
              <a:rPr lang="en-US" sz="1800" dirty="0">
                <a:solidFill>
                  <a:srgbClr val="262626"/>
                </a:solidFill>
                <a:latin typeface="Libre Franklin"/>
                <a:ea typeface="Libre Franklin"/>
                <a:cs typeface="Libre Franklin"/>
                <a:sym typeface="Libre Franklin"/>
              </a:rPr>
              <a:t>For more information on the CDC’s advice on cloth masks, visit: </a:t>
            </a:r>
            <a:r>
              <a:rPr lang="en-US" sz="1800" u="sng" dirty="0">
                <a:solidFill>
                  <a:srgbClr val="262626"/>
                </a:solidFill>
                <a:latin typeface="Libre Franklin"/>
                <a:ea typeface="Libre Franklin"/>
                <a:cs typeface="Libre Franklin"/>
                <a:sym typeface="Libre Franklin"/>
                <a:hlinkClick r:id="rId3"/>
              </a:rPr>
              <a:t>https://www.cdc.gov/coronavirus/2019-ncov/prevent-getting-sick/diy-cloth-face-coverings.html</a:t>
            </a:r>
            <a:r>
              <a:rPr lang="en-US" sz="1800" dirty="0">
                <a:solidFill>
                  <a:srgbClr val="262626"/>
                </a:solidFill>
                <a:latin typeface="Libre Franklin"/>
                <a:ea typeface="Libre Franklin"/>
                <a:cs typeface="Libre Franklin"/>
                <a:sym typeface="Libre Franklin"/>
              </a:rPr>
              <a:t> </a:t>
            </a:r>
            <a:endParaRPr dirty="0"/>
          </a:p>
        </p:txBody>
      </p:sp>
      <p:sp>
        <p:nvSpPr>
          <p:cNvPr id="229" name="Google Shape;229;p17"/>
          <p:cNvSpPr txBox="1"/>
          <p:nvPr/>
        </p:nvSpPr>
        <p:spPr>
          <a:xfrm>
            <a:off x="4323594" y="1979873"/>
            <a:ext cx="3539948" cy="4900142"/>
          </a:xfrm>
          <a:prstGeom prst="rect">
            <a:avLst/>
          </a:prstGeom>
          <a:noFill/>
          <a:ln>
            <a:noFill/>
          </a:ln>
        </p:spPr>
        <p:txBody>
          <a:bodyPr spcFirstLastPara="1" wrap="square" lIns="91425" tIns="45700" rIns="91425" bIns="45700" anchor="ctr" anchorCtr="0">
            <a:normAutofit/>
          </a:bodyPr>
          <a:lstStyle/>
          <a:p>
            <a:pPr marL="0" marR="0" lvl="0" indent="-105156" algn="l" rtl="0">
              <a:spcBef>
                <a:spcPts val="0"/>
              </a:spcBef>
              <a:spcAft>
                <a:spcPts val="0"/>
              </a:spcAft>
              <a:buClr>
                <a:schemeClr val="accent1"/>
              </a:buClr>
              <a:buSzPts val="1656"/>
              <a:buFont typeface="Noto Sans Symbols"/>
              <a:buChar char="◼"/>
            </a:pPr>
            <a:r>
              <a:rPr lang="en-US" sz="1800" dirty="0">
                <a:solidFill>
                  <a:srgbClr val="262626"/>
                </a:solidFill>
                <a:latin typeface="Libre Franklin"/>
                <a:ea typeface="Libre Franklin"/>
                <a:cs typeface="Libre Franklin"/>
                <a:sym typeface="Libre Franklin"/>
              </a:rPr>
              <a:t> Dust/Paper Masks should used in the laboratory along with other PPE. </a:t>
            </a:r>
            <a:endParaRPr dirty="0"/>
          </a:p>
          <a:p>
            <a:pPr marL="0" marR="0" lvl="0" indent="-105156" algn="l" rtl="0">
              <a:spcBef>
                <a:spcPts val="960"/>
              </a:spcBef>
              <a:spcAft>
                <a:spcPts val="0"/>
              </a:spcAft>
              <a:buClr>
                <a:schemeClr val="accent1"/>
              </a:buClr>
              <a:buSzPts val="1656"/>
              <a:buFont typeface="Noto Sans Symbols"/>
              <a:buChar char="◼"/>
            </a:pPr>
            <a:r>
              <a:rPr lang="en-US" sz="1800" dirty="0">
                <a:solidFill>
                  <a:srgbClr val="262626"/>
                </a:solidFill>
                <a:latin typeface="Libre Franklin"/>
                <a:ea typeface="Libre Franklin"/>
                <a:cs typeface="Libre Franklin"/>
                <a:sym typeface="Libre Franklin"/>
              </a:rPr>
              <a:t> Dust/Paper masks can be reused if not soiled, contaminated or damaged. </a:t>
            </a:r>
            <a:endParaRPr dirty="0"/>
          </a:p>
          <a:p>
            <a:pPr marL="0" marR="0" lvl="0" indent="-105156" algn="l" rtl="0">
              <a:spcBef>
                <a:spcPts val="960"/>
              </a:spcBef>
              <a:spcAft>
                <a:spcPts val="0"/>
              </a:spcAft>
              <a:buClr>
                <a:schemeClr val="accent1"/>
              </a:buClr>
              <a:buSzPts val="1656"/>
              <a:buFont typeface="Noto Sans Symbols"/>
              <a:buChar char="◼"/>
            </a:pPr>
            <a:r>
              <a:rPr lang="en-US" sz="1800" dirty="0">
                <a:solidFill>
                  <a:srgbClr val="262626"/>
                </a:solidFill>
                <a:latin typeface="Libre Franklin"/>
                <a:ea typeface="Libre Franklin"/>
                <a:cs typeface="Libre Franklin"/>
                <a:sym typeface="Libre Franklin"/>
              </a:rPr>
              <a:t> An individual can store a used paper mask inside a clean paper bag with name until next use. Do not seal the bag.</a:t>
            </a:r>
            <a:endParaRPr dirty="0"/>
          </a:p>
          <a:p>
            <a:pPr marL="0" marR="0" lvl="0" indent="-105156" algn="l" rtl="0">
              <a:spcBef>
                <a:spcPts val="960"/>
              </a:spcBef>
              <a:spcAft>
                <a:spcPts val="0"/>
              </a:spcAft>
              <a:buClr>
                <a:schemeClr val="accent1"/>
              </a:buClr>
              <a:buSzPts val="1656"/>
              <a:buFont typeface="Noto Sans Symbols"/>
              <a:buChar char="◼"/>
            </a:pPr>
            <a:r>
              <a:rPr lang="en-US" sz="1800" dirty="0">
                <a:solidFill>
                  <a:srgbClr val="262626"/>
                </a:solidFill>
                <a:latin typeface="Libre Franklin"/>
                <a:ea typeface="Libre Franklin"/>
                <a:cs typeface="Libre Franklin"/>
                <a:sym typeface="Libre Franklin"/>
              </a:rPr>
              <a:t> Replace the dust/paper mask every three days of use. These mask types cannot be washed. </a:t>
            </a:r>
            <a:endParaRPr dirty="0"/>
          </a:p>
        </p:txBody>
      </p:sp>
      <p:sp>
        <p:nvSpPr>
          <p:cNvPr id="230" name="Google Shape;230;p17"/>
          <p:cNvSpPr txBox="1"/>
          <p:nvPr/>
        </p:nvSpPr>
        <p:spPr>
          <a:xfrm>
            <a:off x="8137120" y="1979873"/>
            <a:ext cx="3539948" cy="4900142"/>
          </a:xfrm>
          <a:prstGeom prst="rect">
            <a:avLst/>
          </a:prstGeom>
          <a:noFill/>
          <a:ln>
            <a:noFill/>
          </a:ln>
        </p:spPr>
        <p:txBody>
          <a:bodyPr spcFirstLastPara="1" wrap="square" lIns="91425" tIns="45700" rIns="91425" bIns="45700" anchor="ctr" anchorCtr="0">
            <a:normAutofit/>
          </a:bodyPr>
          <a:lstStyle/>
          <a:p>
            <a:pPr marL="0" marR="0" lvl="0" indent="-105156" algn="l" rtl="0">
              <a:spcBef>
                <a:spcPts val="0"/>
              </a:spcBef>
              <a:spcAft>
                <a:spcPts val="0"/>
              </a:spcAft>
              <a:buClr>
                <a:schemeClr val="accent1"/>
              </a:buClr>
              <a:buSzPts val="1656"/>
              <a:buFont typeface="Noto Sans Symbols"/>
              <a:buChar char="◼"/>
            </a:pPr>
            <a:r>
              <a:rPr lang="en-US" sz="1800">
                <a:solidFill>
                  <a:srgbClr val="262626"/>
                </a:solidFill>
                <a:latin typeface="Libre Franklin"/>
                <a:ea typeface="Libre Franklin"/>
                <a:cs typeface="Libre Franklin"/>
                <a:sym typeface="Libre Franklin"/>
              </a:rPr>
              <a:t> N95 Masks are designed for front-line employees, health care workers and lab members who have a high risk for exposure to contaminants. </a:t>
            </a:r>
            <a:endParaRPr/>
          </a:p>
          <a:p>
            <a:pPr marL="0" marR="0" lvl="0" indent="-105156" algn="l" rtl="0">
              <a:spcBef>
                <a:spcPts val="960"/>
              </a:spcBef>
              <a:spcAft>
                <a:spcPts val="0"/>
              </a:spcAft>
              <a:buClr>
                <a:schemeClr val="accent1"/>
              </a:buClr>
              <a:buSzPts val="1656"/>
              <a:buFont typeface="Noto Sans Symbols"/>
              <a:buChar char="◼"/>
            </a:pPr>
            <a:r>
              <a:rPr lang="en-US" sz="1800">
                <a:solidFill>
                  <a:srgbClr val="262626"/>
                </a:solidFill>
                <a:latin typeface="Libre Franklin"/>
                <a:ea typeface="Libre Franklin"/>
                <a:cs typeface="Libre Franklin"/>
                <a:sym typeface="Libre Franklin"/>
              </a:rPr>
              <a:t> N95 masks are reusable and designed to block 95% of particles at the .3 micron level. </a:t>
            </a:r>
            <a:endParaRPr/>
          </a:p>
          <a:p>
            <a:pPr marL="0" marR="0" lvl="0" indent="-105156" algn="l" rtl="0">
              <a:spcBef>
                <a:spcPts val="960"/>
              </a:spcBef>
              <a:spcAft>
                <a:spcPts val="0"/>
              </a:spcAft>
              <a:buClr>
                <a:schemeClr val="accent1"/>
              </a:buClr>
              <a:buSzPts val="1656"/>
              <a:buFont typeface="Noto Sans Symbols"/>
              <a:buChar char="◼"/>
            </a:pPr>
            <a:r>
              <a:rPr lang="en-US" sz="1800">
                <a:solidFill>
                  <a:srgbClr val="262626"/>
                </a:solidFill>
                <a:latin typeface="Libre Franklin"/>
                <a:ea typeface="Libre Franklin"/>
                <a:cs typeface="Libre Franklin"/>
                <a:sym typeface="Libre Franklin"/>
              </a:rPr>
              <a:t> Users must complete training with EHS and be fit tested before using them.</a:t>
            </a:r>
            <a:endParaRPr/>
          </a:p>
          <a:p>
            <a:pPr marL="0" marR="0" lvl="0" indent="-105156" algn="l" rtl="0">
              <a:spcBef>
                <a:spcPts val="960"/>
              </a:spcBef>
              <a:spcAft>
                <a:spcPts val="0"/>
              </a:spcAft>
              <a:buClr>
                <a:schemeClr val="accent1"/>
              </a:buClr>
              <a:buSzPts val="1656"/>
              <a:buFont typeface="Noto Sans Symbols"/>
              <a:buChar char="◼"/>
            </a:pPr>
            <a:r>
              <a:rPr lang="en-US" sz="1800">
                <a:solidFill>
                  <a:srgbClr val="262626"/>
                </a:solidFill>
                <a:latin typeface="Libre Franklin"/>
                <a:ea typeface="Libre Franklin"/>
                <a:cs typeface="Libre Franklin"/>
                <a:sym typeface="Libre Franklin"/>
              </a:rPr>
              <a:t> More information on UNC’s EHS N95 program can be found here: </a:t>
            </a:r>
            <a:r>
              <a:rPr lang="en-US" sz="1800" u="sng">
                <a:solidFill>
                  <a:srgbClr val="262626"/>
                </a:solidFill>
                <a:latin typeface="Libre Franklin"/>
                <a:ea typeface="Libre Franklin"/>
                <a:cs typeface="Libre Franklin"/>
                <a:sym typeface="Libre Franklin"/>
                <a:hlinkClick r:id="rId4"/>
              </a:rPr>
              <a:t>https://ehs.unc.edu/workplace-safety/rpp/</a:t>
            </a:r>
            <a:r>
              <a:rPr lang="en-US" sz="1800">
                <a:solidFill>
                  <a:srgbClr val="262626"/>
                </a:solidFill>
                <a:latin typeface="Libre Franklin"/>
                <a:ea typeface="Libre Franklin"/>
                <a:cs typeface="Libre Franklin"/>
                <a:sym typeface="Libre Franklin"/>
              </a:rPr>
              <a:t> </a:t>
            </a:r>
            <a:endParaRPr/>
          </a:p>
        </p:txBody>
      </p:sp>
      <p:pic>
        <p:nvPicPr>
          <p:cNvPr id="231" name="Google Shape;231;p17" descr="A blue blanket&#10;&#10;Description automatically generated"/>
          <p:cNvPicPr preferRelativeResize="0"/>
          <p:nvPr/>
        </p:nvPicPr>
        <p:blipFill rotWithShape="1">
          <a:blip r:embed="rId5">
            <a:alphaModFix/>
          </a:blip>
          <a:srcRect b="22457"/>
          <a:stretch/>
        </p:blipFill>
        <p:spPr>
          <a:xfrm>
            <a:off x="995261" y="868090"/>
            <a:ext cx="2174671" cy="1320132"/>
          </a:xfrm>
          <a:prstGeom prst="rect">
            <a:avLst/>
          </a:prstGeom>
          <a:noFill/>
          <a:ln>
            <a:noFill/>
          </a:ln>
        </p:spPr>
      </p:pic>
      <p:pic>
        <p:nvPicPr>
          <p:cNvPr id="232" name="Google Shape;232;p17" descr="A picture containing knife&#10;&#10;Description automatically generated"/>
          <p:cNvPicPr preferRelativeResize="0"/>
          <p:nvPr/>
        </p:nvPicPr>
        <p:blipFill rotWithShape="1">
          <a:blip r:embed="rId6">
            <a:alphaModFix/>
          </a:blip>
          <a:srcRect/>
          <a:stretch/>
        </p:blipFill>
        <p:spPr>
          <a:xfrm>
            <a:off x="4582223" y="734768"/>
            <a:ext cx="2533488" cy="1453454"/>
          </a:xfrm>
          <a:prstGeom prst="rect">
            <a:avLst/>
          </a:prstGeom>
          <a:noFill/>
          <a:ln>
            <a:noFill/>
          </a:ln>
        </p:spPr>
      </p:pic>
      <p:pic>
        <p:nvPicPr>
          <p:cNvPr id="233" name="Google Shape;233;p17" descr="A picture containing table, sitting&#10;&#10;Description automatically generated"/>
          <p:cNvPicPr preferRelativeResize="0"/>
          <p:nvPr/>
        </p:nvPicPr>
        <p:blipFill rotWithShape="1">
          <a:blip r:embed="rId7">
            <a:alphaModFix/>
          </a:blip>
          <a:srcRect/>
          <a:stretch/>
        </p:blipFill>
        <p:spPr>
          <a:xfrm>
            <a:off x="8528003" y="626873"/>
            <a:ext cx="2466428" cy="1466185"/>
          </a:xfrm>
          <a:prstGeom prst="rect">
            <a:avLst/>
          </a:prstGeom>
          <a:noFill/>
          <a:ln>
            <a:noFill/>
          </a:ln>
        </p:spPr>
      </p:pic>
      <p:sp>
        <p:nvSpPr>
          <p:cNvPr id="13" name="TextBox 12">
            <a:extLst>
              <a:ext uri="{FF2B5EF4-FFF2-40B4-BE49-F238E27FC236}">
                <a16:creationId xmlns:a16="http://schemas.microsoft.com/office/drawing/2014/main" id="{400792AB-4FCA-FD46-9E29-43C11F209BC7}"/>
              </a:ext>
            </a:extLst>
          </p:cNvPr>
          <p:cNvSpPr txBox="1"/>
          <p:nvPr/>
        </p:nvSpPr>
        <p:spPr>
          <a:xfrm>
            <a:off x="1532561" y="593010"/>
            <a:ext cx="2214202" cy="1569660"/>
          </a:xfrm>
          <a:prstGeom prst="rect">
            <a:avLst/>
          </a:prstGeom>
          <a:noFill/>
        </p:spPr>
        <p:txBody>
          <a:bodyPr wrap="square" rtlCol="0">
            <a:spAutoFit/>
          </a:bodyPr>
          <a:lstStyle/>
          <a:p>
            <a:r>
              <a:rPr lang="en-US" sz="9600" dirty="0">
                <a:solidFill>
                  <a:srgbClr val="FF0000"/>
                </a:solidFill>
              </a:rPr>
              <a:t>X</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7"/>
        <p:cNvGrpSpPr/>
        <p:nvPr/>
      </p:nvGrpSpPr>
      <p:grpSpPr>
        <a:xfrm>
          <a:off x="0" y="0"/>
          <a:ext cx="0" cy="0"/>
          <a:chOff x="0" y="0"/>
          <a:chExt cx="0" cy="0"/>
        </a:xfrm>
      </p:grpSpPr>
      <p:sp>
        <p:nvSpPr>
          <p:cNvPr id="238" name="Google Shape;238;p18"/>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239" name="Google Shape;239;p18" descr="A picture containing table, sitting&#10;&#10;Description automatically generated"/>
          <p:cNvPicPr preferRelativeResize="0"/>
          <p:nvPr/>
        </p:nvPicPr>
        <p:blipFill rotWithShape="1">
          <a:blip r:embed="rId3">
            <a:alphaModFix/>
          </a:blip>
          <a:srcRect l="4074" r="10231" b="1"/>
          <a:stretch/>
        </p:blipFill>
        <p:spPr>
          <a:xfrm>
            <a:off x="-1" y="10"/>
            <a:ext cx="7534653" cy="6857990"/>
          </a:xfrm>
          <a:prstGeom prst="rect">
            <a:avLst/>
          </a:prstGeom>
          <a:noFill/>
          <a:ln>
            <a:noFill/>
          </a:ln>
        </p:spPr>
      </p:pic>
      <p:grpSp>
        <p:nvGrpSpPr>
          <p:cNvPr id="240" name="Google Shape;240;p18"/>
          <p:cNvGrpSpPr/>
          <p:nvPr/>
        </p:nvGrpSpPr>
        <p:grpSpPr>
          <a:xfrm>
            <a:off x="438068" y="457200"/>
            <a:ext cx="3703320" cy="5935132"/>
            <a:chOff x="438068" y="457200"/>
            <a:chExt cx="3703320" cy="5935132"/>
          </a:xfrm>
        </p:grpSpPr>
        <p:sp>
          <p:nvSpPr>
            <p:cNvPr id="241" name="Google Shape;241;p18"/>
            <p:cNvSpPr/>
            <p:nvPr/>
          </p:nvSpPr>
          <p:spPr>
            <a:xfrm>
              <a:off x="438068" y="618067"/>
              <a:ext cx="3702134" cy="5774265"/>
            </a:xfrm>
            <a:prstGeom prst="rect">
              <a:avLst/>
            </a:prstGeom>
            <a:solidFill>
              <a:srgbClr val="465359">
                <a:alpha val="9686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8"/>
            <p:cNvSpPr/>
            <p:nvPr/>
          </p:nvSpPr>
          <p:spPr>
            <a:xfrm>
              <a:off x="438068" y="457200"/>
              <a:ext cx="3703320" cy="94997"/>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 name="Google Shape;243;p18"/>
          <p:cNvSpPr txBox="1">
            <a:spLocks noGrp="1"/>
          </p:cNvSpPr>
          <p:nvPr>
            <p:ph type="title"/>
          </p:nvPr>
        </p:nvSpPr>
        <p:spPr>
          <a:xfrm>
            <a:off x="584200" y="1006956"/>
            <a:ext cx="3412067" cy="1372177"/>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FFFF"/>
              </a:buClr>
              <a:buSzPts val="2800"/>
              <a:buFont typeface="Franklin Gothic"/>
              <a:buNone/>
            </a:pPr>
            <a:r>
              <a:rPr lang="en-US" b="0" cap="none">
                <a:solidFill>
                  <a:srgbClr val="FFFFFF"/>
                </a:solidFill>
                <a:latin typeface="Franklin Gothic"/>
                <a:ea typeface="Franklin Gothic"/>
                <a:cs typeface="Franklin Gothic"/>
                <a:sym typeface="Franklin Gothic"/>
              </a:rPr>
              <a:t>REDUCING EXPOSURE - MASKS</a:t>
            </a:r>
            <a:endParaRPr/>
          </a:p>
        </p:txBody>
      </p:sp>
      <p:sp>
        <p:nvSpPr>
          <p:cNvPr id="244" name="Google Shape;244;p18"/>
          <p:cNvSpPr txBox="1"/>
          <p:nvPr/>
        </p:nvSpPr>
        <p:spPr>
          <a:xfrm>
            <a:off x="581193" y="2438399"/>
            <a:ext cx="3415074" cy="3564467"/>
          </a:xfrm>
          <a:prstGeom prst="rect">
            <a:avLst/>
          </a:prstGeom>
          <a:noFill/>
          <a:ln>
            <a:noFill/>
          </a:ln>
        </p:spPr>
        <p:txBody>
          <a:bodyPr spcFirstLastPara="1" wrap="square" lIns="91425" tIns="45700" rIns="91425" bIns="45700" anchor="ctr" anchorCtr="0">
            <a:normAutofit/>
          </a:bodyPr>
          <a:lstStyle/>
          <a:p>
            <a:pPr marL="0" marR="0" lvl="0" indent="-99314" algn="l" rtl="0">
              <a:lnSpc>
                <a:spcPct val="90000"/>
              </a:lnSpc>
              <a:spcBef>
                <a:spcPts val="0"/>
              </a:spcBef>
              <a:spcAft>
                <a:spcPts val="0"/>
              </a:spcAft>
              <a:buClr>
                <a:schemeClr val="accent1"/>
              </a:buClr>
              <a:buSzPts val="1564"/>
              <a:buFont typeface="Noto Sans Symbols"/>
              <a:buChar char="◼"/>
            </a:pPr>
            <a:r>
              <a:rPr lang="en-US" sz="1700">
                <a:solidFill>
                  <a:srgbClr val="FFFFFF"/>
                </a:solidFill>
                <a:latin typeface="Libre Franklin"/>
                <a:ea typeface="Libre Franklin"/>
                <a:cs typeface="Libre Franklin"/>
                <a:sym typeface="Libre Franklin"/>
              </a:rPr>
              <a:t> Carefully remove the mask, utilizing the elastic.</a:t>
            </a:r>
            <a:endParaRPr/>
          </a:p>
          <a:p>
            <a:pPr marL="0" marR="0" lvl="0" indent="-99314" algn="l" rtl="0">
              <a:lnSpc>
                <a:spcPct val="90000"/>
              </a:lnSpc>
              <a:spcBef>
                <a:spcPts val="940"/>
              </a:spcBef>
              <a:spcAft>
                <a:spcPts val="0"/>
              </a:spcAft>
              <a:buClr>
                <a:schemeClr val="accent1"/>
              </a:buClr>
              <a:buSzPts val="1564"/>
              <a:buFont typeface="Noto Sans Symbols"/>
              <a:buChar char="◼"/>
            </a:pPr>
            <a:r>
              <a:rPr lang="en-US" sz="1700">
                <a:solidFill>
                  <a:srgbClr val="FFFFFF"/>
                </a:solidFill>
                <a:latin typeface="Libre Franklin"/>
                <a:ea typeface="Libre Franklin"/>
                <a:cs typeface="Libre Franklin"/>
                <a:sym typeface="Libre Franklin"/>
              </a:rPr>
              <a:t> Do not touch the front of the mask or your face during or after removal!</a:t>
            </a:r>
            <a:endParaRPr/>
          </a:p>
          <a:p>
            <a:pPr marL="0" marR="0" lvl="0" indent="-99314" algn="l" rtl="0">
              <a:lnSpc>
                <a:spcPct val="90000"/>
              </a:lnSpc>
              <a:spcBef>
                <a:spcPts val="940"/>
              </a:spcBef>
              <a:spcAft>
                <a:spcPts val="0"/>
              </a:spcAft>
              <a:buClr>
                <a:schemeClr val="accent1"/>
              </a:buClr>
              <a:buSzPts val="1564"/>
              <a:buFont typeface="Noto Sans Symbols"/>
              <a:buChar char="◼"/>
            </a:pPr>
            <a:r>
              <a:rPr lang="en-US" sz="1700">
                <a:solidFill>
                  <a:srgbClr val="FFFFFF"/>
                </a:solidFill>
                <a:latin typeface="Libre Franklin"/>
                <a:ea typeface="Libre Franklin"/>
                <a:cs typeface="Libre Franklin"/>
                <a:sym typeface="Libre Franklin"/>
              </a:rPr>
              <a:t> Wash your hands or use hand sanitizer.</a:t>
            </a:r>
            <a:endParaRPr/>
          </a:p>
          <a:p>
            <a:pPr marL="0" marR="0" lvl="0" indent="-99314" algn="l" rtl="0">
              <a:lnSpc>
                <a:spcPct val="90000"/>
              </a:lnSpc>
              <a:spcBef>
                <a:spcPts val="940"/>
              </a:spcBef>
              <a:spcAft>
                <a:spcPts val="0"/>
              </a:spcAft>
              <a:buClr>
                <a:schemeClr val="accent1"/>
              </a:buClr>
              <a:buSzPts val="1564"/>
              <a:buFont typeface="Noto Sans Symbols"/>
              <a:buChar char="◼"/>
            </a:pPr>
            <a:r>
              <a:rPr lang="en-US" sz="1700">
                <a:solidFill>
                  <a:srgbClr val="FFFFFF"/>
                </a:solidFill>
                <a:latin typeface="Libre Franklin"/>
                <a:ea typeface="Libre Franklin"/>
                <a:cs typeface="Libre Franklin"/>
                <a:sym typeface="Libre Franklin"/>
              </a:rPr>
              <a:t> CDC guidelines for removing masks safely: </a:t>
            </a:r>
            <a:r>
              <a:rPr lang="en-US" sz="1700" u="sng">
                <a:solidFill>
                  <a:srgbClr val="FFFFFF"/>
                </a:solidFill>
                <a:latin typeface="Libre Franklin"/>
                <a:ea typeface="Libre Franklin"/>
                <a:cs typeface="Libre Franklin"/>
                <a:sym typeface="Libre Franklin"/>
                <a:hlinkClick r:id="rId4"/>
              </a:rPr>
              <a:t>https://www.cdc.gov/coronavirus/2019-ncov/downloads/cloth-face-covering.pdf</a:t>
            </a:r>
            <a:r>
              <a:rPr lang="en-US" sz="1700">
                <a:solidFill>
                  <a:srgbClr val="FFFFFF"/>
                </a:solidFill>
                <a:latin typeface="Libre Franklin"/>
                <a:ea typeface="Libre Franklin"/>
                <a:cs typeface="Libre Franklin"/>
                <a:sym typeface="Libre Franklin"/>
              </a:rPr>
              <a:t> </a:t>
            </a:r>
            <a:endParaRPr/>
          </a:p>
        </p:txBody>
      </p:sp>
      <p:pic>
        <p:nvPicPr>
          <p:cNvPr id="245" name="Google Shape;245;p18" descr="A blue blanket&#10;&#10;Description automatically generated"/>
          <p:cNvPicPr preferRelativeResize="0"/>
          <p:nvPr/>
        </p:nvPicPr>
        <p:blipFill rotWithShape="1">
          <a:blip r:embed="rId5">
            <a:alphaModFix/>
          </a:blip>
          <a:srcRect r="3" b="28722"/>
          <a:stretch/>
        </p:blipFill>
        <p:spPr>
          <a:xfrm>
            <a:off x="7534652" y="10"/>
            <a:ext cx="4654296" cy="3428990"/>
          </a:xfrm>
          <a:prstGeom prst="rect">
            <a:avLst/>
          </a:prstGeom>
          <a:noFill/>
          <a:ln>
            <a:noFill/>
          </a:ln>
        </p:spPr>
      </p:pic>
      <p:pic>
        <p:nvPicPr>
          <p:cNvPr id="246" name="Google Shape;246;p18" descr="A picture containing knife&#10;&#10;Description automatically generated"/>
          <p:cNvPicPr preferRelativeResize="0"/>
          <p:nvPr/>
        </p:nvPicPr>
        <p:blipFill rotWithShape="1">
          <a:blip r:embed="rId6">
            <a:alphaModFix/>
          </a:blip>
          <a:srcRect l="18161" r="15964" b="-1"/>
          <a:stretch/>
        </p:blipFill>
        <p:spPr>
          <a:xfrm>
            <a:off x="7534656" y="3429000"/>
            <a:ext cx="4657344" cy="3429000"/>
          </a:xfrm>
          <a:prstGeom prst="rect">
            <a:avLst/>
          </a:prstGeom>
          <a:noFill/>
          <a:ln>
            <a:noFill/>
          </a:ln>
        </p:spPr>
      </p:pic>
      <p:sp>
        <p:nvSpPr>
          <p:cNvPr id="247" name="Google Shape;247;p18"/>
          <p:cNvSpPr/>
          <p:nvPr/>
        </p:nvSpPr>
        <p:spPr>
          <a:xfrm>
            <a:off x="7488935" y="-460"/>
            <a:ext cx="9144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48" name="Google Shape;248;p18"/>
          <p:cNvSpPr/>
          <p:nvPr/>
        </p:nvSpPr>
        <p:spPr>
          <a:xfrm>
            <a:off x="7537704" y="3383280"/>
            <a:ext cx="4654296" cy="9144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B0E93F3D-EF5E-194B-94FE-1A46F077EE64}"/>
              </a:ext>
            </a:extLst>
          </p:cNvPr>
          <p:cNvSpPr txBox="1"/>
          <p:nvPr/>
        </p:nvSpPr>
        <p:spPr>
          <a:xfrm>
            <a:off x="9258300" y="634423"/>
            <a:ext cx="2214202" cy="1569660"/>
          </a:xfrm>
          <a:prstGeom prst="rect">
            <a:avLst/>
          </a:prstGeom>
          <a:noFill/>
        </p:spPr>
        <p:txBody>
          <a:bodyPr wrap="square" rtlCol="0">
            <a:spAutoFit/>
          </a:bodyPr>
          <a:lstStyle/>
          <a:p>
            <a:r>
              <a:rPr lang="en-US" sz="9600" dirty="0">
                <a:solidFill>
                  <a:srgbClr val="FF0000"/>
                </a:solidFill>
              </a:rPr>
              <a:t>X</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9"/>
          <p:cNvSpPr txBox="1">
            <a:spLocks noGrp="1"/>
          </p:cNvSpPr>
          <p:nvPr>
            <p:ph type="title"/>
          </p:nvPr>
        </p:nvSpPr>
        <p:spPr>
          <a:xfrm>
            <a:off x="581192" y="702156"/>
            <a:ext cx="11029616" cy="597726"/>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2800"/>
              <a:buFont typeface="Franklin Gothic"/>
              <a:buNone/>
            </a:pPr>
            <a:r>
              <a:rPr lang="en-US" b="1"/>
              <a:t>PART II:  ADDITIONAL SAFETY CONSIDERATIONS (WELLNESS CHECK)</a:t>
            </a:r>
            <a:endParaRPr/>
          </a:p>
        </p:txBody>
      </p:sp>
      <p:sp>
        <p:nvSpPr>
          <p:cNvPr id="254" name="Google Shape;254;p19"/>
          <p:cNvSpPr txBox="1">
            <a:spLocks noGrp="1"/>
          </p:cNvSpPr>
          <p:nvPr>
            <p:ph type="body" idx="1"/>
          </p:nvPr>
        </p:nvSpPr>
        <p:spPr>
          <a:xfrm>
            <a:off x="403392" y="1299882"/>
            <a:ext cx="11029615" cy="4479787"/>
          </a:xfrm>
          <a:prstGeom prst="rect">
            <a:avLst/>
          </a:prstGeom>
          <a:noFill/>
          <a:ln>
            <a:noFill/>
          </a:ln>
        </p:spPr>
        <p:txBody>
          <a:bodyPr spcFirstLastPara="1" wrap="square" lIns="91425" tIns="45700" rIns="91425" bIns="45700" anchor="ctr" anchorCtr="0">
            <a:normAutofit/>
          </a:bodyPr>
          <a:lstStyle/>
          <a:p>
            <a:pPr marL="306000" lvl="0" indent="-306000" algn="l" rtl="0">
              <a:lnSpc>
                <a:spcPct val="100000"/>
              </a:lnSpc>
              <a:spcBef>
                <a:spcPts val="0"/>
              </a:spcBef>
              <a:spcAft>
                <a:spcPts val="0"/>
              </a:spcAft>
              <a:buSzPts val="1564"/>
              <a:buChar char="◼"/>
            </a:pPr>
            <a:r>
              <a:rPr lang="en-US" dirty="0"/>
              <a:t>In an effort to protect the safety and well-being of employees, providers, participants, and the community at large; all employees/providers should conduct a </a:t>
            </a:r>
            <a:r>
              <a:rPr lang="en-US" b="1" dirty="0"/>
              <a:t>wellness check </a:t>
            </a:r>
            <a:r>
              <a:rPr lang="en-US" dirty="0"/>
              <a:t>prior to the start of every shift. </a:t>
            </a:r>
          </a:p>
          <a:p>
            <a:pPr marL="306000" lvl="0" indent="-306000" algn="l" rtl="0">
              <a:lnSpc>
                <a:spcPct val="100000"/>
              </a:lnSpc>
              <a:spcBef>
                <a:spcPts val="0"/>
              </a:spcBef>
              <a:spcAft>
                <a:spcPts val="0"/>
              </a:spcAft>
              <a:buSzPts val="1564"/>
              <a:buChar char="◼"/>
            </a:pPr>
            <a:endParaRPr lang="en-US" dirty="0"/>
          </a:p>
          <a:p>
            <a:pPr marL="306000" lvl="0" indent="-306000">
              <a:lnSpc>
                <a:spcPct val="100000"/>
              </a:lnSpc>
              <a:spcBef>
                <a:spcPts val="0"/>
              </a:spcBef>
              <a:buSzPts val="1564"/>
            </a:pPr>
            <a:r>
              <a:rPr lang="en-US" dirty="0"/>
              <a:t>Although the specifics are up to individual labs, the general requirements state that the employee wellness checks must be </a:t>
            </a:r>
            <a:r>
              <a:rPr lang="en-US" b="1" dirty="0"/>
              <a:t>performed by another responsible party</a:t>
            </a:r>
            <a:r>
              <a:rPr lang="en-US" dirty="0"/>
              <a:t> (e.g. supervisor or PI) or </a:t>
            </a:r>
            <a:r>
              <a:rPr lang="en-US" b="1" dirty="0"/>
              <a:t>self-reporting via an online system </a:t>
            </a:r>
            <a:r>
              <a:rPr lang="en-US" dirty="0"/>
              <a:t>prior to reporting to work </a:t>
            </a:r>
            <a:r>
              <a:rPr lang="en-US" dirty="0">
                <a:solidFill>
                  <a:schemeClr val="accent1"/>
                </a:solidFill>
                <a:hlinkClick r:id="rId3">
                  <a:extLst>
                    <a:ext uri="{A12FA001-AC4F-418D-AE19-62706E023703}">
                      <ahyp:hlinkClr xmlns:ahyp="http://schemas.microsoft.com/office/drawing/2018/hyperlinkcolor" val="tx"/>
                    </a:ext>
                  </a:extLst>
                </a:hlinkClick>
              </a:rPr>
              <a:t>COVID-19 Wellness Check</a:t>
            </a:r>
            <a:endParaRPr dirty="0">
              <a:solidFill>
                <a:schemeClr val="accent1"/>
              </a:solidFill>
            </a:endParaRPr>
          </a:p>
          <a:p>
            <a:pPr marL="0" lvl="0" indent="0" algn="l" rtl="0">
              <a:lnSpc>
                <a:spcPct val="100000"/>
              </a:lnSpc>
              <a:spcBef>
                <a:spcPts val="0"/>
              </a:spcBef>
              <a:spcAft>
                <a:spcPts val="0"/>
              </a:spcAft>
              <a:buSzPts val="1564"/>
              <a:buNone/>
            </a:pPr>
            <a:endParaRPr dirty="0"/>
          </a:p>
          <a:p>
            <a:pPr marL="306000" lvl="0" indent="-306000" algn="l" rtl="0">
              <a:lnSpc>
                <a:spcPct val="100000"/>
              </a:lnSpc>
              <a:spcBef>
                <a:spcPts val="0"/>
              </a:spcBef>
              <a:spcAft>
                <a:spcPts val="0"/>
              </a:spcAft>
              <a:buSzPts val="1564"/>
              <a:buChar char="◼"/>
            </a:pPr>
            <a:r>
              <a:rPr lang="en-US" dirty="0"/>
              <a:t>Individuals found to be positive for symptoms consistent with COVID-19 will either not report to or immediately leave work (not enter the facility) &amp; be advised to contact:</a:t>
            </a:r>
          </a:p>
          <a:p>
            <a:pPr marL="0" lvl="0" indent="0" algn="ctr" rtl="0">
              <a:lnSpc>
                <a:spcPct val="100000"/>
              </a:lnSpc>
              <a:spcBef>
                <a:spcPts val="0"/>
              </a:spcBef>
              <a:spcAft>
                <a:spcPts val="0"/>
              </a:spcAft>
              <a:buSzPts val="1564"/>
              <a:buNone/>
            </a:pPr>
            <a:r>
              <a:rPr lang="en-US" dirty="0"/>
              <a:t> </a:t>
            </a:r>
            <a:r>
              <a:rPr lang="en-US" b="1" dirty="0"/>
              <a:t>OHS at 919-966-9119</a:t>
            </a:r>
            <a:r>
              <a:rPr lang="en-US" dirty="0"/>
              <a:t>.</a:t>
            </a:r>
          </a:p>
          <a:p>
            <a:pPr marL="0" lvl="0" indent="0" algn="ctr" rtl="0">
              <a:lnSpc>
                <a:spcPct val="100000"/>
              </a:lnSpc>
              <a:spcBef>
                <a:spcPts val="0"/>
              </a:spcBef>
              <a:spcAft>
                <a:spcPts val="0"/>
              </a:spcAft>
              <a:buSzPts val="1564"/>
              <a:buNone/>
            </a:pPr>
            <a:r>
              <a:rPr lang="en-US" b="1" dirty="0">
                <a:solidFill>
                  <a:srgbClr val="FF0000"/>
                </a:solidFill>
              </a:rPr>
              <a:t>Chase </a:t>
            </a:r>
            <a:r>
              <a:rPr lang="en-US" b="1" dirty="0" err="1">
                <a:solidFill>
                  <a:srgbClr val="FF0000"/>
                </a:solidFill>
              </a:rPr>
              <a:t>Debnam</a:t>
            </a:r>
            <a:r>
              <a:rPr lang="en-US" b="1" dirty="0">
                <a:solidFill>
                  <a:srgbClr val="FF0000"/>
                </a:solidFill>
              </a:rPr>
              <a:t>, Department Manager</a:t>
            </a:r>
            <a:endParaRPr b="1" dirty="0">
              <a:solidFill>
                <a:srgbClr val="FF0000"/>
              </a:solidFill>
            </a:endParaRPr>
          </a:p>
          <a:p>
            <a:pPr marL="0" lvl="0" indent="0" algn="l" rtl="0">
              <a:lnSpc>
                <a:spcPct val="100000"/>
              </a:lnSpc>
              <a:spcBef>
                <a:spcPts val="0"/>
              </a:spcBef>
              <a:spcAft>
                <a:spcPts val="0"/>
              </a:spcAft>
              <a:buSzPts val="1564"/>
              <a:buNone/>
            </a:pPr>
            <a:endParaRPr dirty="0"/>
          </a:p>
          <a:p>
            <a:pPr marL="306000" lvl="0" indent="-206686" algn="l" rtl="0">
              <a:lnSpc>
                <a:spcPct val="100000"/>
              </a:lnSpc>
              <a:spcBef>
                <a:spcPts val="0"/>
              </a:spcBef>
              <a:spcAft>
                <a:spcPts val="0"/>
              </a:spcAft>
              <a:buSzPts val="1564"/>
              <a:buNone/>
            </a:pPr>
            <a:endParaRPr dirty="0"/>
          </a:p>
          <a:p>
            <a:pPr marL="0" lvl="0" indent="0" algn="ctr" rtl="0">
              <a:lnSpc>
                <a:spcPct val="100000"/>
              </a:lnSpc>
              <a:spcBef>
                <a:spcPts val="0"/>
              </a:spcBef>
              <a:spcAft>
                <a:spcPts val="0"/>
              </a:spcAft>
              <a:buSzPts val="1564"/>
              <a:buNone/>
            </a:pPr>
            <a:r>
              <a:rPr lang="en-US" dirty="0"/>
              <a:t>** If you are working in a UNC building(s )other than Davie or Howell Halls as well, </a:t>
            </a:r>
          </a:p>
          <a:p>
            <a:pPr marL="0" lvl="0" indent="0" algn="ctr" rtl="0">
              <a:lnSpc>
                <a:spcPct val="100000"/>
              </a:lnSpc>
              <a:spcBef>
                <a:spcPts val="0"/>
              </a:spcBef>
              <a:spcAft>
                <a:spcPts val="0"/>
              </a:spcAft>
              <a:buSzPts val="1564"/>
              <a:buNone/>
            </a:pPr>
            <a:r>
              <a:rPr lang="en-US" dirty="0"/>
              <a:t>please refer to their specific guidance re: wellness checks**</a:t>
            </a:r>
            <a:endParaRPr dirty="0"/>
          </a:p>
          <a:p>
            <a:pPr marL="0" lvl="0" indent="0" algn="l" rtl="0">
              <a:lnSpc>
                <a:spcPct val="110000"/>
              </a:lnSpc>
              <a:spcBef>
                <a:spcPts val="340"/>
              </a:spcBef>
              <a:spcAft>
                <a:spcPts val="0"/>
              </a:spcAft>
              <a:buSzPts val="1564"/>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0"/>
          <p:cNvSpPr txBox="1">
            <a:spLocks noGrp="1"/>
          </p:cNvSpPr>
          <p:nvPr>
            <p:ph type="title"/>
          </p:nvPr>
        </p:nvSpPr>
        <p:spPr>
          <a:xfrm>
            <a:off x="581192" y="702156"/>
            <a:ext cx="11029616" cy="597726"/>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2800"/>
              <a:buFont typeface="Franklin Gothic"/>
              <a:buNone/>
            </a:pPr>
            <a:r>
              <a:rPr lang="en-US" b="1"/>
              <a:t>PART II:  ADDITIONAL SAFETY CONSIDERATIONS (WELLNESS CHECK)</a:t>
            </a:r>
            <a:endParaRPr/>
          </a:p>
        </p:txBody>
      </p:sp>
      <p:sp>
        <p:nvSpPr>
          <p:cNvPr id="260" name="Google Shape;260;p20"/>
          <p:cNvSpPr txBox="1">
            <a:spLocks noGrp="1"/>
          </p:cNvSpPr>
          <p:nvPr>
            <p:ph type="body" idx="1"/>
          </p:nvPr>
        </p:nvSpPr>
        <p:spPr>
          <a:xfrm>
            <a:off x="402288" y="1687508"/>
            <a:ext cx="11425277" cy="4603962"/>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SzPts val="1787"/>
              <a:buNone/>
            </a:pPr>
            <a:r>
              <a:rPr lang="en-US" sz="1942"/>
              <a:t>The </a:t>
            </a:r>
            <a:r>
              <a:rPr lang="en-US" sz="1942" u="sng"/>
              <a:t>employee wellness check </a:t>
            </a:r>
            <a:r>
              <a:rPr lang="en-US" sz="1942"/>
              <a:t>should include the following questions (subject to change based on CDC guidelines):</a:t>
            </a:r>
            <a:endParaRPr/>
          </a:p>
          <a:p>
            <a:pPr marL="0" lvl="0" indent="0" algn="l" rtl="0">
              <a:lnSpc>
                <a:spcPct val="80000"/>
              </a:lnSpc>
              <a:spcBef>
                <a:spcPts val="0"/>
              </a:spcBef>
              <a:spcAft>
                <a:spcPts val="0"/>
              </a:spcAft>
              <a:buSzPts val="1787"/>
              <a:buNone/>
            </a:pPr>
            <a:endParaRPr sz="1942"/>
          </a:p>
          <a:p>
            <a:pPr marL="306000" lvl="0" indent="-306000" algn="l" rtl="0">
              <a:lnSpc>
                <a:spcPct val="80000"/>
              </a:lnSpc>
              <a:spcBef>
                <a:spcPts val="0"/>
              </a:spcBef>
              <a:spcAft>
                <a:spcPts val="0"/>
              </a:spcAft>
              <a:buSzPts val="1787"/>
              <a:buChar char="◼"/>
            </a:pPr>
            <a:r>
              <a:rPr lang="en-US" sz="1942"/>
              <a:t>Do you have new muscle aches not related to another medical condition or another specific activity (e.g. due to physical exercise)? (If so, take temperature)</a:t>
            </a:r>
            <a:endParaRPr/>
          </a:p>
          <a:p>
            <a:pPr marL="0" lvl="0" indent="0" algn="l" rtl="0">
              <a:lnSpc>
                <a:spcPct val="80000"/>
              </a:lnSpc>
              <a:spcBef>
                <a:spcPts val="0"/>
              </a:spcBef>
              <a:spcAft>
                <a:spcPts val="0"/>
              </a:spcAft>
              <a:buSzPts val="1787"/>
              <a:buNone/>
            </a:pPr>
            <a:endParaRPr sz="1942"/>
          </a:p>
          <a:p>
            <a:pPr marL="306000" lvl="0" indent="-306000" algn="l" rtl="0">
              <a:lnSpc>
                <a:spcPct val="80000"/>
              </a:lnSpc>
              <a:spcBef>
                <a:spcPts val="0"/>
              </a:spcBef>
              <a:spcAft>
                <a:spcPts val="0"/>
              </a:spcAft>
              <a:buSzPts val="1787"/>
              <a:buChar char="◼"/>
            </a:pPr>
            <a:r>
              <a:rPr lang="en-US" sz="1942"/>
              <a:t>Do you feel like you may have a temperature of greater than 100.0°F? (If so, take temperature)</a:t>
            </a:r>
            <a:endParaRPr/>
          </a:p>
          <a:p>
            <a:pPr marL="0" lvl="0" indent="0" algn="l" rtl="0">
              <a:lnSpc>
                <a:spcPct val="80000"/>
              </a:lnSpc>
              <a:spcBef>
                <a:spcPts val="0"/>
              </a:spcBef>
              <a:spcAft>
                <a:spcPts val="0"/>
              </a:spcAft>
              <a:buSzPts val="1787"/>
              <a:buNone/>
            </a:pPr>
            <a:endParaRPr sz="1942"/>
          </a:p>
          <a:p>
            <a:pPr marL="306000" lvl="0" indent="-306000" algn="l" rtl="0">
              <a:lnSpc>
                <a:spcPct val="80000"/>
              </a:lnSpc>
              <a:spcBef>
                <a:spcPts val="0"/>
              </a:spcBef>
              <a:spcAft>
                <a:spcPts val="0"/>
              </a:spcAft>
              <a:buSzPts val="1787"/>
              <a:buChar char="◼"/>
            </a:pPr>
            <a:r>
              <a:rPr lang="en-US" sz="1942"/>
              <a:t>Do you have sore throat not related to another medical condition (e.g. allergies)?</a:t>
            </a:r>
            <a:endParaRPr/>
          </a:p>
          <a:p>
            <a:pPr marL="0" lvl="0" indent="0" algn="l" rtl="0">
              <a:lnSpc>
                <a:spcPct val="80000"/>
              </a:lnSpc>
              <a:spcBef>
                <a:spcPts val="0"/>
              </a:spcBef>
              <a:spcAft>
                <a:spcPts val="0"/>
              </a:spcAft>
              <a:buSzPts val="1787"/>
              <a:buNone/>
            </a:pPr>
            <a:endParaRPr sz="1942"/>
          </a:p>
          <a:p>
            <a:pPr marL="306000" lvl="0" indent="-306000" algn="l" rtl="0">
              <a:lnSpc>
                <a:spcPct val="80000"/>
              </a:lnSpc>
              <a:spcBef>
                <a:spcPts val="0"/>
              </a:spcBef>
              <a:spcAft>
                <a:spcPts val="0"/>
              </a:spcAft>
              <a:buSzPts val="1787"/>
              <a:buChar char="◼"/>
            </a:pPr>
            <a:r>
              <a:rPr lang="en-US" sz="1942"/>
              <a:t>Do you have a new or worsening cough that is not related to another medical condition?</a:t>
            </a:r>
            <a:endParaRPr/>
          </a:p>
          <a:p>
            <a:pPr marL="0" lvl="0" indent="0" algn="l" rtl="0">
              <a:lnSpc>
                <a:spcPct val="80000"/>
              </a:lnSpc>
              <a:spcBef>
                <a:spcPts val="0"/>
              </a:spcBef>
              <a:spcAft>
                <a:spcPts val="0"/>
              </a:spcAft>
              <a:buSzPts val="1787"/>
              <a:buNone/>
            </a:pPr>
            <a:endParaRPr sz="1942"/>
          </a:p>
          <a:p>
            <a:pPr marL="306000" lvl="0" indent="-306000" algn="l" rtl="0">
              <a:lnSpc>
                <a:spcPct val="80000"/>
              </a:lnSpc>
              <a:spcBef>
                <a:spcPts val="0"/>
              </a:spcBef>
              <a:spcAft>
                <a:spcPts val="0"/>
              </a:spcAft>
              <a:buSzPts val="1787"/>
              <a:buChar char="◼"/>
            </a:pPr>
            <a:r>
              <a:rPr lang="en-US" sz="1942"/>
              <a:t>Do you have shortness of breath that is not attributable to another medical condition?</a:t>
            </a:r>
            <a:endParaRPr/>
          </a:p>
          <a:p>
            <a:pPr marL="0" lvl="0" indent="0" algn="l" rtl="0">
              <a:lnSpc>
                <a:spcPct val="80000"/>
              </a:lnSpc>
              <a:spcBef>
                <a:spcPts val="0"/>
              </a:spcBef>
              <a:spcAft>
                <a:spcPts val="0"/>
              </a:spcAft>
              <a:buSzPts val="1787"/>
              <a:buNone/>
            </a:pPr>
            <a:endParaRPr sz="1942"/>
          </a:p>
          <a:p>
            <a:pPr marL="306000" lvl="0" indent="-306000" algn="l" rtl="0">
              <a:lnSpc>
                <a:spcPct val="80000"/>
              </a:lnSpc>
              <a:spcBef>
                <a:spcPts val="0"/>
              </a:spcBef>
              <a:spcAft>
                <a:spcPts val="0"/>
              </a:spcAft>
              <a:buSzPts val="1787"/>
              <a:buChar char="◼"/>
            </a:pPr>
            <a:r>
              <a:rPr lang="en-US" sz="1942"/>
              <a:t>Do you have recent (&lt;5 days) loss of smell and taste?</a:t>
            </a:r>
            <a:endParaRPr/>
          </a:p>
          <a:p>
            <a:pPr marL="306000" lvl="0" indent="-192548" algn="l" rtl="0">
              <a:lnSpc>
                <a:spcPct val="80000"/>
              </a:lnSpc>
              <a:spcBef>
                <a:spcPts val="0"/>
              </a:spcBef>
              <a:spcAft>
                <a:spcPts val="0"/>
              </a:spcAft>
              <a:buSzPts val="1787"/>
              <a:buNone/>
            </a:pPr>
            <a:endParaRPr sz="1942"/>
          </a:p>
          <a:p>
            <a:pPr marL="306000" lvl="0" indent="-306000" algn="l" rtl="0">
              <a:lnSpc>
                <a:spcPct val="80000"/>
              </a:lnSpc>
              <a:spcBef>
                <a:spcPts val="0"/>
              </a:spcBef>
              <a:spcAft>
                <a:spcPts val="0"/>
              </a:spcAft>
              <a:buSzPts val="1787"/>
              <a:buChar char="◼"/>
            </a:pPr>
            <a:r>
              <a:rPr lang="en-US" sz="1942"/>
              <a:t>Do you have new onset of vomiting or diarrhea not related to another medical condition?</a:t>
            </a:r>
            <a:endParaRPr/>
          </a:p>
          <a:p>
            <a:pPr marL="0" lvl="0" indent="0" algn="l" rtl="0">
              <a:lnSpc>
                <a:spcPct val="80000"/>
              </a:lnSpc>
              <a:spcBef>
                <a:spcPts val="0"/>
              </a:spcBef>
              <a:spcAft>
                <a:spcPts val="0"/>
              </a:spcAft>
              <a:buSzPts val="1787"/>
              <a:buNone/>
            </a:pPr>
            <a:endParaRPr sz="1942"/>
          </a:p>
          <a:p>
            <a:pPr marL="306000" lvl="0" indent="-306000" algn="l" rtl="0">
              <a:lnSpc>
                <a:spcPct val="80000"/>
              </a:lnSpc>
              <a:spcBef>
                <a:spcPts val="0"/>
              </a:spcBef>
              <a:spcAft>
                <a:spcPts val="0"/>
              </a:spcAft>
              <a:buSzPts val="1787"/>
              <a:buChar char="◼"/>
            </a:pPr>
            <a:r>
              <a:rPr lang="en-US" sz="1942"/>
              <a:t>Do you have repeated shaking chills not related to another medical condition?</a:t>
            </a:r>
            <a:endParaRPr/>
          </a:p>
          <a:p>
            <a:pPr marL="0" lvl="0" indent="0" algn="l" rtl="0">
              <a:lnSpc>
                <a:spcPct val="90000"/>
              </a:lnSpc>
              <a:spcBef>
                <a:spcPts val="314"/>
              </a:spcBef>
              <a:spcAft>
                <a:spcPts val="0"/>
              </a:spcAft>
              <a:buSzPts val="1446"/>
              <a:buNone/>
            </a:pPr>
            <a:endParaRPr sz="1572"/>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0"/>
          <p:cNvSpPr txBox="1">
            <a:spLocks noGrp="1"/>
          </p:cNvSpPr>
          <p:nvPr>
            <p:ph type="title"/>
          </p:nvPr>
        </p:nvSpPr>
        <p:spPr>
          <a:xfrm>
            <a:off x="581192" y="702156"/>
            <a:ext cx="11029616" cy="597726"/>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2800"/>
              <a:buFont typeface="Franklin Gothic"/>
              <a:buNone/>
            </a:pPr>
            <a:r>
              <a:rPr lang="en-US" b="1" dirty="0"/>
              <a:t>PART II:  TEMPLATE PLEDGE AND SIGNATURES</a:t>
            </a:r>
            <a:endParaRPr dirty="0"/>
          </a:p>
        </p:txBody>
      </p:sp>
      <p:sp>
        <p:nvSpPr>
          <p:cNvPr id="260" name="Google Shape;260;p20"/>
          <p:cNvSpPr txBox="1">
            <a:spLocks noGrp="1"/>
          </p:cNvSpPr>
          <p:nvPr>
            <p:ph type="body" idx="1"/>
          </p:nvPr>
        </p:nvSpPr>
        <p:spPr>
          <a:xfrm>
            <a:off x="383361" y="1522408"/>
            <a:ext cx="11425277" cy="4603962"/>
          </a:xfrm>
          <a:prstGeom prst="rect">
            <a:avLst/>
          </a:prstGeom>
          <a:noFill/>
          <a:ln>
            <a:noFill/>
          </a:ln>
        </p:spPr>
        <p:txBody>
          <a:bodyPr spcFirstLastPara="1" wrap="square" lIns="91425" tIns="45700" rIns="91425" bIns="45700" anchor="ctr" anchorCtr="0">
            <a:normAutofit fontScale="92500"/>
          </a:bodyPr>
          <a:lstStyle/>
          <a:p>
            <a:endParaRPr lang="en-US" b="1" dirty="0"/>
          </a:p>
          <a:p>
            <a:r>
              <a:rPr lang="en-US" b="1" dirty="0"/>
              <a:t>ALL LAB MEMBERS:  </a:t>
            </a:r>
          </a:p>
          <a:p>
            <a:endParaRPr lang="en-US" b="1" dirty="0"/>
          </a:p>
          <a:p>
            <a:pPr marL="123444" indent="0">
              <a:lnSpc>
                <a:spcPct val="100000"/>
              </a:lnSpc>
              <a:spcBef>
                <a:spcPts val="0"/>
              </a:spcBef>
              <a:buNone/>
            </a:pPr>
            <a:r>
              <a:rPr lang="en-US" b="1" dirty="0"/>
              <a:t>        	By signing and providing the relevant dates below, I pledge that I have competed the required EHS</a:t>
            </a:r>
          </a:p>
          <a:p>
            <a:pPr marL="123444" indent="0">
              <a:lnSpc>
                <a:spcPct val="100000"/>
              </a:lnSpc>
              <a:spcBef>
                <a:spcPts val="0"/>
              </a:spcBef>
              <a:buNone/>
            </a:pPr>
            <a:r>
              <a:rPr lang="en-US" b="1" dirty="0"/>
              <a:t>     	 “Protecting the Carolina Community” </a:t>
            </a:r>
            <a:r>
              <a:rPr lang="en-US" b="1" u="sng" dirty="0"/>
              <a:t>and</a:t>
            </a:r>
            <a:r>
              <a:rPr lang="en-US" b="1" dirty="0"/>
              <a:t> participated in the Department’s lab reopening training (July</a:t>
            </a:r>
          </a:p>
          <a:p>
            <a:pPr marL="123444" indent="0">
              <a:lnSpc>
                <a:spcPct val="100000"/>
              </a:lnSpc>
              <a:spcBef>
                <a:spcPts val="0"/>
              </a:spcBef>
              <a:buNone/>
            </a:pPr>
            <a:r>
              <a:rPr lang="en-US" b="1" dirty="0"/>
              <a:t>      	 20,2020) or watched the recording in its entirety.  </a:t>
            </a:r>
          </a:p>
          <a:p>
            <a:pPr marL="123444" indent="0">
              <a:buNone/>
            </a:pPr>
            <a:endParaRPr lang="en-US" dirty="0"/>
          </a:p>
          <a:p>
            <a:pPr marL="123444" indent="0">
              <a:lnSpc>
                <a:spcPct val="100000"/>
              </a:lnSpc>
              <a:spcBef>
                <a:spcPts val="0"/>
              </a:spcBef>
              <a:buNone/>
            </a:pPr>
            <a:r>
              <a:rPr lang="en-US" b="1" dirty="0"/>
              <a:t>       	 In addition, I pledge to adhere to the policies in my lab, department, and the University regarding    </a:t>
            </a:r>
          </a:p>
          <a:p>
            <a:pPr marL="123444" indent="0">
              <a:lnSpc>
                <a:spcPct val="100000"/>
              </a:lnSpc>
              <a:spcBef>
                <a:spcPts val="0"/>
              </a:spcBef>
              <a:buNone/>
            </a:pPr>
            <a:r>
              <a:rPr lang="en-US" b="1" dirty="0"/>
              <a:t>      	 measures to help prevent the spread of COVID-19 to protect myself, my peers and everyone I encounter</a:t>
            </a:r>
          </a:p>
          <a:p>
            <a:pPr marL="123444" indent="0">
              <a:lnSpc>
                <a:spcPct val="100000"/>
              </a:lnSpc>
              <a:spcBef>
                <a:spcPts val="0"/>
              </a:spcBef>
              <a:buNone/>
            </a:pPr>
            <a:r>
              <a:rPr lang="en-US" b="1" dirty="0"/>
              <a:t>        	who is working during this pandemic. </a:t>
            </a:r>
          </a:p>
          <a:p>
            <a:endParaRPr lang="en-US" b="1" dirty="0"/>
          </a:p>
          <a:p>
            <a:r>
              <a:rPr lang="en-US" b="1" dirty="0"/>
              <a:t>PI:</a:t>
            </a:r>
          </a:p>
          <a:p>
            <a:pPr marL="123444" indent="0">
              <a:buNone/>
            </a:pPr>
            <a:r>
              <a:rPr lang="en-US" b="1" dirty="0"/>
              <a:t>	By signing below, the </a:t>
            </a:r>
            <a:r>
              <a:rPr lang="en-US" b="1" u="sng" dirty="0"/>
              <a:t>Principal Investigator</a:t>
            </a:r>
            <a:r>
              <a:rPr lang="en-US" b="1" dirty="0"/>
              <a:t> further agrees to oversee the implementation of the policies 	set forth in this document and understands that violations of policy will be addressed through one or two 	warnings that will ultimately result in HR action and suspension of on-site research activity for either one 	individual or the entire group.</a:t>
            </a:r>
            <a:endParaRPr lang="en-US" dirty="0"/>
          </a:p>
          <a:p>
            <a:endParaRPr lang="en-US" dirty="0"/>
          </a:p>
          <a:p>
            <a:pPr marL="0" lvl="0" indent="0" algn="l" rtl="0">
              <a:lnSpc>
                <a:spcPct val="90000"/>
              </a:lnSpc>
              <a:spcBef>
                <a:spcPts val="314"/>
              </a:spcBef>
              <a:spcAft>
                <a:spcPts val="0"/>
              </a:spcAft>
              <a:buSzPts val="1446"/>
              <a:buNone/>
            </a:pPr>
            <a:endParaRPr sz="1572" dirty="0"/>
          </a:p>
        </p:txBody>
      </p:sp>
    </p:spTree>
    <p:extLst>
      <p:ext uri="{BB962C8B-B14F-4D97-AF65-F5344CB8AC3E}">
        <p14:creationId xmlns:p14="http://schemas.microsoft.com/office/powerpoint/2010/main" val="3538507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1"/>
          <p:cNvSpPr txBox="1">
            <a:spLocks noGrp="1"/>
          </p:cNvSpPr>
          <p:nvPr>
            <p:ph type="title"/>
          </p:nvPr>
        </p:nvSpPr>
        <p:spPr>
          <a:xfrm>
            <a:off x="581192" y="702156"/>
            <a:ext cx="11029616" cy="11887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2800"/>
              <a:buFont typeface="Franklin Gothic"/>
              <a:buNone/>
            </a:pPr>
            <a:r>
              <a:rPr lang="en-US"/>
              <a:t>HERE WE GO THROUGH EXAMPLE(S)</a:t>
            </a:r>
            <a:endParaRPr/>
          </a:p>
        </p:txBody>
      </p:sp>
      <p:sp>
        <p:nvSpPr>
          <p:cNvPr id="266" name="Google Shape;266;p21"/>
          <p:cNvSpPr txBox="1">
            <a:spLocks noGrp="1"/>
          </p:cNvSpPr>
          <p:nvPr>
            <p:ph type="body" idx="1"/>
          </p:nvPr>
        </p:nvSpPr>
        <p:spPr>
          <a:xfrm>
            <a:off x="581192" y="2340864"/>
            <a:ext cx="11029615" cy="3634486"/>
          </a:xfrm>
          <a:prstGeom prst="rect">
            <a:avLst/>
          </a:prstGeom>
          <a:noFill/>
          <a:ln>
            <a:noFill/>
          </a:ln>
        </p:spPr>
        <p:txBody>
          <a:bodyPr spcFirstLastPara="1" wrap="square" lIns="91425" tIns="45700" rIns="91425" bIns="45700" anchor="ctr" anchorCtr="0">
            <a:normAutofit/>
          </a:bodyPr>
          <a:lstStyle/>
          <a:p>
            <a:pPr marL="306000" lvl="0" indent="-206686" algn="l" rtl="0">
              <a:lnSpc>
                <a:spcPct val="110000"/>
              </a:lnSpc>
              <a:spcBef>
                <a:spcPts val="0"/>
              </a:spcBef>
              <a:spcAft>
                <a:spcPts val="0"/>
              </a:spcAft>
              <a:buSzPts val="1564"/>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2"/>
          <p:cNvSpPr txBox="1">
            <a:spLocks noGrp="1"/>
          </p:cNvSpPr>
          <p:nvPr>
            <p:ph type="title"/>
          </p:nvPr>
        </p:nvSpPr>
        <p:spPr>
          <a:xfrm>
            <a:off x="149088" y="1861689"/>
            <a:ext cx="11837504" cy="15639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3200"/>
              <a:buFont typeface="Franklin Gothic"/>
              <a:buNone/>
            </a:pPr>
            <a:r>
              <a:rPr lang="en-US" sz="3200"/>
              <a:t>PART III: </a:t>
            </a:r>
            <a:r>
              <a:rPr lang="en-US" sz="3200" b="1"/>
              <a:t>PI SUBMITS NEW/MODIFIED STUDY PROTOCOLS TO IRB</a:t>
            </a:r>
            <a:endParaRPr sz="32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3"/>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rgbClr val="3F3F3F"/>
              </a:buClr>
              <a:buSzPts val="2520"/>
              <a:buFont typeface="Franklin Gothic"/>
              <a:buNone/>
            </a:pPr>
            <a:br>
              <a:rPr lang="en-US" sz="2520" b="1"/>
            </a:br>
            <a:br>
              <a:rPr lang="en-US" sz="2520" b="1"/>
            </a:br>
            <a:r>
              <a:rPr lang="en-US" sz="2520" b="1"/>
              <a:t>PART III: OVERVIEW</a:t>
            </a:r>
            <a:endParaRPr sz="2520"/>
          </a:p>
        </p:txBody>
      </p:sp>
      <p:sp>
        <p:nvSpPr>
          <p:cNvPr id="277" name="Google Shape;277;p23"/>
          <p:cNvSpPr txBox="1">
            <a:spLocks noGrp="1"/>
          </p:cNvSpPr>
          <p:nvPr>
            <p:ph type="body" idx="1"/>
          </p:nvPr>
        </p:nvSpPr>
        <p:spPr>
          <a:xfrm>
            <a:off x="581193" y="1717991"/>
            <a:ext cx="10777089" cy="3785362"/>
          </a:xfrm>
          <a:prstGeom prst="rect">
            <a:avLst/>
          </a:prstGeom>
          <a:noFill/>
          <a:ln>
            <a:noFill/>
          </a:ln>
        </p:spPr>
        <p:txBody>
          <a:bodyPr spcFirstLastPara="1" wrap="square" lIns="91425" tIns="45700" rIns="91425" bIns="45700" anchor="ctr" anchorCtr="0">
            <a:normAutofit/>
          </a:bodyPr>
          <a:lstStyle/>
          <a:p>
            <a:pPr marL="306000" lvl="0" indent="-306000" algn="l" rtl="0">
              <a:lnSpc>
                <a:spcPct val="110000"/>
              </a:lnSpc>
              <a:spcBef>
                <a:spcPts val="0"/>
              </a:spcBef>
              <a:spcAft>
                <a:spcPts val="0"/>
              </a:spcAft>
              <a:buSzPts val="1564"/>
              <a:buChar char="◼"/>
            </a:pPr>
            <a:r>
              <a:rPr lang="en-US" dirty="0"/>
              <a:t>Whereas the “Group Resumption of Lab Operations” submitted to the Department focuses on lab re-opening with regard to space, sanitization, and masks (other PPE), </a:t>
            </a:r>
            <a:r>
              <a:rPr lang="en-US" u="sng" dirty="0"/>
              <a:t>all new and/or COVID-related revisions to current study protocols must be submitted to the IRB </a:t>
            </a:r>
            <a:r>
              <a:rPr lang="en-US" dirty="0"/>
              <a:t>for review &amp; approval.</a:t>
            </a:r>
          </a:p>
          <a:p>
            <a:pPr marL="306000" lvl="0" indent="-306000" algn="l" rtl="0">
              <a:lnSpc>
                <a:spcPct val="110000"/>
              </a:lnSpc>
              <a:spcBef>
                <a:spcPts val="0"/>
              </a:spcBef>
              <a:spcAft>
                <a:spcPts val="0"/>
              </a:spcAft>
              <a:buSzPts val="1564"/>
              <a:buChar char="◼"/>
            </a:pPr>
            <a:endParaRPr dirty="0"/>
          </a:p>
          <a:p>
            <a:pPr marL="306000" lvl="0" indent="-306000" algn="l" rtl="0">
              <a:lnSpc>
                <a:spcPct val="110000"/>
              </a:lnSpc>
              <a:spcBef>
                <a:spcPts val="940"/>
              </a:spcBef>
              <a:spcAft>
                <a:spcPts val="0"/>
              </a:spcAft>
              <a:buSzPts val="1564"/>
              <a:buChar char="◼"/>
            </a:pPr>
            <a:r>
              <a:rPr lang="en-US" dirty="0"/>
              <a:t>Here we try to provide highlights of the current standards and procedures; however, PIs should routinely consult the most up-to-date information:   </a:t>
            </a:r>
            <a:r>
              <a:rPr lang="en-US" dirty="0">
                <a:solidFill>
                  <a:schemeClr val="accent1"/>
                </a:solidFill>
                <a:hlinkClick r:id="rId3">
                  <a:extLst>
                    <a:ext uri="{A12FA001-AC4F-418D-AE19-62706E023703}">
                      <ahyp:hlinkClr xmlns:ahyp="http://schemas.microsoft.com/office/drawing/2018/hyperlinkcolor" val="tx"/>
                    </a:ext>
                  </a:extLst>
                </a:hlinkClick>
              </a:rPr>
              <a:t>https://research.unc.edu/2020/03/10/ohre-irb-covid-19-update/</a:t>
            </a:r>
            <a:endParaRPr lang="en-US" dirty="0">
              <a:solidFill>
                <a:schemeClr val="accent1"/>
              </a:solidFill>
            </a:endParaRPr>
          </a:p>
          <a:p>
            <a:pPr marL="306000" lvl="0" indent="-306000" algn="l" rtl="0">
              <a:lnSpc>
                <a:spcPct val="110000"/>
              </a:lnSpc>
              <a:spcBef>
                <a:spcPts val="940"/>
              </a:spcBef>
              <a:spcAft>
                <a:spcPts val="0"/>
              </a:spcAft>
              <a:buSzPts val="1564"/>
              <a:buChar char="◼"/>
            </a:pPr>
            <a:endParaRPr dirty="0">
              <a:solidFill>
                <a:schemeClr val="accent1"/>
              </a:solidFill>
            </a:endParaRPr>
          </a:p>
          <a:p>
            <a:pPr marL="306000" lvl="0" indent="-306000" algn="l" rtl="0">
              <a:lnSpc>
                <a:spcPct val="110000"/>
              </a:lnSpc>
              <a:spcBef>
                <a:spcPts val="940"/>
              </a:spcBef>
              <a:spcAft>
                <a:spcPts val="0"/>
              </a:spcAft>
              <a:buSzPts val="1564"/>
              <a:buChar char="◼"/>
            </a:pPr>
            <a:r>
              <a:rPr lang="en-US" dirty="0"/>
              <a:t>As stated on that website:  “As a reminder, initiating research or modifications to research without IRB review and approval is not permitted, except where necessary to eliminate apparent immediate hazards to the human subjects per DHHS OHRP and FDA regulations”.</a:t>
            </a:r>
            <a:endParaRPr dirty="0"/>
          </a:p>
          <a:p>
            <a:pPr marL="0" lvl="0" indent="0" algn="l" rtl="0">
              <a:lnSpc>
                <a:spcPct val="110000"/>
              </a:lnSpc>
              <a:spcBef>
                <a:spcPts val="940"/>
              </a:spcBef>
              <a:spcAft>
                <a:spcPts val="0"/>
              </a:spcAft>
              <a:buSzPts val="1564"/>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a:spLocks noGrp="1"/>
          </p:cNvSpPr>
          <p:nvPr>
            <p:ph type="title"/>
          </p:nvPr>
        </p:nvSpPr>
        <p:spPr>
          <a:xfrm>
            <a:off x="476690" y="629815"/>
            <a:ext cx="11371321" cy="988332"/>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2800"/>
              <a:buFont typeface="Franklin Gothic"/>
              <a:buNone/>
            </a:pPr>
            <a:r>
              <a:rPr lang="en-US" dirty="0"/>
              <a:t>DEPARTMENT PROCESS FOR RESUMPTION OF HS RESEARCH</a:t>
            </a:r>
            <a:endParaRPr dirty="0"/>
          </a:p>
        </p:txBody>
      </p:sp>
      <p:grpSp>
        <p:nvGrpSpPr>
          <p:cNvPr id="110" name="Google Shape;110;p3"/>
          <p:cNvGrpSpPr/>
          <p:nvPr/>
        </p:nvGrpSpPr>
        <p:grpSpPr>
          <a:xfrm>
            <a:off x="476690" y="2196373"/>
            <a:ext cx="11152504" cy="2860769"/>
            <a:chOff x="4905" y="640078"/>
            <a:chExt cx="11152504" cy="2860769"/>
          </a:xfrm>
        </p:grpSpPr>
        <p:sp>
          <p:nvSpPr>
            <p:cNvPr id="111" name="Google Shape;111;p3"/>
            <p:cNvSpPr/>
            <p:nvPr/>
          </p:nvSpPr>
          <p:spPr>
            <a:xfrm>
              <a:off x="4905" y="640078"/>
              <a:ext cx="2144712" cy="2860769"/>
            </a:xfrm>
            <a:prstGeom prst="roundRect">
              <a:avLst>
                <a:gd name="adj" fmla="val 10000"/>
              </a:avLst>
            </a:prstGeom>
            <a:solidFill>
              <a:srgbClr val="70B9E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txBox="1"/>
            <p:nvPr/>
          </p:nvSpPr>
          <p:spPr>
            <a:xfrm>
              <a:off x="67721" y="702894"/>
              <a:ext cx="2019080" cy="2735137"/>
            </a:xfrm>
            <a:prstGeom prst="rect">
              <a:avLst/>
            </a:prstGeom>
            <a:no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r>
                <a:rPr lang="en-US" sz="1800" b="0" i="0" u="sng" strike="noStrike" cap="none" dirty="0">
                  <a:solidFill>
                    <a:schemeClr val="lt1"/>
                  </a:solidFill>
                  <a:latin typeface="Libre Franklin"/>
                  <a:ea typeface="Libre Franklin"/>
                  <a:cs typeface="Libre Franklin"/>
                  <a:sym typeface="Libre Franklin"/>
                </a:rPr>
                <a:t>Part I:</a:t>
              </a:r>
              <a:r>
                <a:rPr lang="en-US" sz="1800" b="0" i="0" u="none" strike="noStrike" cap="none" dirty="0">
                  <a:solidFill>
                    <a:schemeClr val="lt1"/>
                  </a:solidFill>
                  <a:latin typeface="Libre Franklin"/>
                  <a:ea typeface="Libre Franklin"/>
                  <a:cs typeface="Libre Franklin"/>
                  <a:sym typeface="Libre Franklin"/>
                </a:rPr>
                <a:t> </a:t>
              </a:r>
              <a:endParaRPr dirty="0"/>
            </a:p>
            <a:p>
              <a:pPr marL="0" marR="0" lvl="0" indent="0" algn="ctr" rtl="0">
                <a:lnSpc>
                  <a:spcPct val="100000"/>
                </a:lnSpc>
                <a:spcBef>
                  <a:spcPts val="0"/>
                </a:spcBef>
                <a:spcAft>
                  <a:spcPts val="0"/>
                </a:spcAft>
                <a:buClr>
                  <a:schemeClr val="lt1"/>
                </a:buClr>
                <a:buSzPts val="1800"/>
                <a:buFont typeface="Libre Franklin"/>
                <a:buNone/>
              </a:pPr>
              <a:r>
                <a:rPr lang="en-US" sz="1800" b="0" i="0" u="none" strike="noStrike" cap="none" dirty="0">
                  <a:solidFill>
                    <a:schemeClr val="lt1"/>
                  </a:solidFill>
                  <a:latin typeface="Libre Franklin"/>
                  <a:ea typeface="Libre Franklin"/>
                  <a:cs typeface="Libre Franklin"/>
                  <a:sym typeface="Libre Franklin"/>
                </a:rPr>
                <a:t>All lab members complete EHS “Protecting the Carolina Community Training”</a:t>
              </a:r>
              <a:endParaRPr dirty="0"/>
            </a:p>
          </p:txBody>
        </p:sp>
        <p:sp>
          <p:nvSpPr>
            <p:cNvPr id="113" name="Google Shape;113;p3"/>
            <p:cNvSpPr/>
            <p:nvPr/>
          </p:nvSpPr>
          <p:spPr>
            <a:xfrm>
              <a:off x="2364088" y="1804518"/>
              <a:ext cx="454679" cy="531888"/>
            </a:xfrm>
            <a:prstGeom prst="rightArrow">
              <a:avLst>
                <a:gd name="adj1" fmla="val 60000"/>
                <a:gd name="adj2" fmla="val 50000"/>
              </a:avLst>
            </a:prstGeom>
            <a:solidFill>
              <a:srgbClr val="BAD8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txBox="1"/>
            <p:nvPr/>
          </p:nvSpPr>
          <p:spPr>
            <a:xfrm>
              <a:off x="2364088" y="1910896"/>
              <a:ext cx="318275" cy="31913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Libre Franklin"/>
                <a:buNone/>
              </a:pPr>
              <a:endParaRPr sz="1500" b="0" i="0" u="none" strike="noStrike" cap="none" dirty="0">
                <a:solidFill>
                  <a:schemeClr val="tx1"/>
                </a:solidFill>
                <a:latin typeface="Libre Franklin"/>
                <a:ea typeface="Libre Franklin"/>
                <a:cs typeface="Libre Franklin"/>
                <a:sym typeface="Libre Franklin"/>
              </a:endParaRPr>
            </a:p>
          </p:txBody>
        </p:sp>
        <p:sp>
          <p:nvSpPr>
            <p:cNvPr id="115" name="Google Shape;115;p3"/>
            <p:cNvSpPr/>
            <p:nvPr/>
          </p:nvSpPr>
          <p:spPr>
            <a:xfrm>
              <a:off x="3007502" y="705392"/>
              <a:ext cx="2144712" cy="2730141"/>
            </a:xfrm>
            <a:prstGeom prst="roundRect">
              <a:avLst>
                <a:gd name="adj" fmla="val 10000"/>
              </a:avLst>
            </a:prstGeom>
            <a:solidFill>
              <a:srgbClr val="70B9E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txBox="1"/>
            <p:nvPr/>
          </p:nvSpPr>
          <p:spPr>
            <a:xfrm>
              <a:off x="3070318" y="768208"/>
              <a:ext cx="2019080" cy="2604509"/>
            </a:xfrm>
            <a:prstGeom prst="rect">
              <a:avLst/>
            </a:prstGeom>
            <a:noFill/>
            <a:ln>
              <a:noFill/>
            </a:ln>
          </p:spPr>
          <p:txBody>
            <a:bodyPr spcFirstLastPara="1" wrap="square" lIns="72375" tIns="72375" rIns="72375" bIns="72375" anchor="ctr" anchorCtr="0">
              <a:noAutofit/>
            </a:bodyPr>
            <a:lstStyle/>
            <a:p>
              <a:pPr marL="0" marR="0" lvl="0" indent="0" algn="ctr" rtl="0">
                <a:lnSpc>
                  <a:spcPct val="100000"/>
                </a:lnSpc>
                <a:spcBef>
                  <a:spcPts val="0"/>
                </a:spcBef>
                <a:spcAft>
                  <a:spcPts val="0"/>
                </a:spcAft>
                <a:buClr>
                  <a:schemeClr val="lt1"/>
                </a:buClr>
                <a:buSzPts val="1900"/>
                <a:buFont typeface="Libre Franklin"/>
                <a:buNone/>
              </a:pPr>
              <a:r>
                <a:rPr lang="en-US" sz="1900" b="0" i="0" u="sng" strike="noStrike" cap="none" dirty="0">
                  <a:solidFill>
                    <a:schemeClr val="lt1"/>
                  </a:solidFill>
                  <a:latin typeface="Libre Franklin"/>
                  <a:ea typeface="Libre Franklin"/>
                  <a:cs typeface="Libre Franklin"/>
                  <a:sym typeface="Libre Franklin"/>
                </a:rPr>
                <a:t>Part II</a:t>
              </a:r>
              <a:r>
                <a:rPr lang="en-US" sz="1900" b="0" i="0" u="none" strike="noStrike" cap="none" dirty="0">
                  <a:solidFill>
                    <a:schemeClr val="lt1"/>
                  </a:solidFill>
                  <a:latin typeface="Libre Franklin"/>
                  <a:ea typeface="Libre Franklin"/>
                  <a:cs typeface="Libre Franklin"/>
                  <a:sym typeface="Libre Franklin"/>
                </a:rPr>
                <a:t>: </a:t>
              </a:r>
              <a:endParaRPr dirty="0"/>
            </a:p>
            <a:p>
              <a:pPr marL="0" marR="0" lvl="0" indent="0" algn="ctr" rtl="0">
                <a:lnSpc>
                  <a:spcPct val="100000"/>
                </a:lnSpc>
                <a:spcBef>
                  <a:spcPts val="0"/>
                </a:spcBef>
                <a:spcAft>
                  <a:spcPts val="0"/>
                </a:spcAft>
                <a:buClr>
                  <a:schemeClr val="lt1"/>
                </a:buClr>
                <a:buSzPts val="1900"/>
                <a:buFont typeface="Libre Franklin"/>
                <a:buNone/>
              </a:pPr>
              <a:r>
                <a:rPr lang="en-US" sz="1900" b="0" i="0" u="none" strike="noStrike" cap="none" dirty="0">
                  <a:solidFill>
                    <a:schemeClr val="lt1"/>
                  </a:solidFill>
                  <a:latin typeface="Libre Franklin"/>
                  <a:ea typeface="Libre Franklin"/>
                  <a:cs typeface="Libre Franklin"/>
                  <a:sym typeface="Libre Franklin"/>
                </a:rPr>
                <a:t>PI submits  “Group Resumption of Lab Operations” to the Department </a:t>
              </a:r>
              <a:endParaRPr dirty="0"/>
            </a:p>
          </p:txBody>
        </p:sp>
        <p:sp>
          <p:nvSpPr>
            <p:cNvPr id="117" name="Google Shape;117;p3"/>
            <p:cNvSpPr/>
            <p:nvPr/>
          </p:nvSpPr>
          <p:spPr>
            <a:xfrm>
              <a:off x="5366686" y="1804518"/>
              <a:ext cx="454679" cy="531888"/>
            </a:xfrm>
            <a:prstGeom prst="rightArrow">
              <a:avLst>
                <a:gd name="adj1" fmla="val 60000"/>
                <a:gd name="adj2" fmla="val 50000"/>
              </a:avLst>
            </a:prstGeom>
            <a:solidFill>
              <a:srgbClr val="BAD8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txBox="1"/>
            <p:nvPr/>
          </p:nvSpPr>
          <p:spPr>
            <a:xfrm>
              <a:off x="5366686" y="1910896"/>
              <a:ext cx="318275" cy="31913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Libre Franklin"/>
                <a:buNone/>
              </a:pPr>
              <a:endParaRPr sz="1500" b="0" i="0" u="none" strike="noStrike" cap="none">
                <a:solidFill>
                  <a:schemeClr val="lt1"/>
                </a:solidFill>
                <a:latin typeface="Libre Franklin"/>
                <a:ea typeface="Libre Franklin"/>
                <a:cs typeface="Libre Franklin"/>
                <a:sym typeface="Libre Franklin"/>
              </a:endParaRPr>
            </a:p>
          </p:txBody>
        </p:sp>
        <p:sp>
          <p:nvSpPr>
            <p:cNvPr id="119" name="Google Shape;119;p3"/>
            <p:cNvSpPr/>
            <p:nvPr/>
          </p:nvSpPr>
          <p:spPr>
            <a:xfrm>
              <a:off x="6010099" y="718457"/>
              <a:ext cx="2144712" cy="2704011"/>
            </a:xfrm>
            <a:prstGeom prst="roundRect">
              <a:avLst>
                <a:gd name="adj" fmla="val 10000"/>
              </a:avLst>
            </a:prstGeom>
            <a:solidFill>
              <a:srgbClr val="70B9E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txBox="1"/>
            <p:nvPr/>
          </p:nvSpPr>
          <p:spPr>
            <a:xfrm>
              <a:off x="6072915" y="781273"/>
              <a:ext cx="2019080" cy="2578379"/>
            </a:xfrm>
            <a:prstGeom prst="rect">
              <a:avLst/>
            </a:prstGeom>
            <a:noFill/>
            <a:ln>
              <a:noFill/>
            </a:ln>
          </p:spPr>
          <p:txBody>
            <a:bodyPr spcFirstLastPara="1" wrap="square" lIns="72375" tIns="72375" rIns="72375" bIns="72375" anchor="ctr" anchorCtr="0">
              <a:noAutofit/>
            </a:bodyPr>
            <a:lstStyle/>
            <a:p>
              <a:pPr marL="0" marR="0" lvl="0" indent="0" algn="ctr" rtl="0">
                <a:lnSpc>
                  <a:spcPct val="100000"/>
                </a:lnSpc>
                <a:spcBef>
                  <a:spcPts val="0"/>
                </a:spcBef>
                <a:spcAft>
                  <a:spcPts val="0"/>
                </a:spcAft>
                <a:buClr>
                  <a:schemeClr val="lt1"/>
                </a:buClr>
                <a:buSzPts val="1900"/>
                <a:buFont typeface="Libre Franklin"/>
                <a:buNone/>
              </a:pPr>
              <a:r>
                <a:rPr lang="en-US" sz="1900" b="0" i="0" u="sng" strike="noStrike" cap="none" dirty="0">
                  <a:solidFill>
                    <a:schemeClr val="lt1"/>
                  </a:solidFill>
                  <a:latin typeface="Libre Franklin"/>
                  <a:ea typeface="Libre Franklin"/>
                  <a:cs typeface="Libre Franklin"/>
                  <a:sym typeface="Libre Franklin"/>
                </a:rPr>
                <a:t>Part III</a:t>
              </a:r>
              <a:r>
                <a:rPr lang="en-US" sz="1900" b="0" i="0" u="none" strike="noStrike" cap="none" dirty="0">
                  <a:solidFill>
                    <a:schemeClr val="lt1"/>
                  </a:solidFill>
                  <a:latin typeface="Libre Franklin"/>
                  <a:ea typeface="Libre Franklin"/>
                  <a:cs typeface="Libre Franklin"/>
                  <a:sym typeface="Libre Franklin"/>
                </a:rPr>
                <a:t>:</a:t>
              </a:r>
              <a:endParaRPr dirty="0"/>
            </a:p>
            <a:p>
              <a:pPr marL="0" marR="0" lvl="0" indent="0" algn="ctr" rtl="0">
                <a:lnSpc>
                  <a:spcPct val="100000"/>
                </a:lnSpc>
                <a:spcBef>
                  <a:spcPts val="0"/>
                </a:spcBef>
                <a:spcAft>
                  <a:spcPts val="0"/>
                </a:spcAft>
                <a:buClr>
                  <a:schemeClr val="lt1"/>
                </a:buClr>
                <a:buSzPts val="1900"/>
                <a:buFont typeface="Libre Franklin"/>
                <a:buNone/>
              </a:pPr>
              <a:r>
                <a:rPr lang="en-US" sz="1900" b="0" i="0" u="none" strike="noStrike" cap="none" dirty="0">
                  <a:solidFill>
                    <a:schemeClr val="lt1"/>
                  </a:solidFill>
                  <a:latin typeface="Libre Franklin"/>
                  <a:ea typeface="Libre Franklin"/>
                  <a:cs typeface="Libre Franklin"/>
                  <a:sym typeface="Libre Franklin"/>
                </a:rPr>
                <a:t>PI  submits new/modified study protocols to IRB for review/approval</a:t>
              </a:r>
              <a:endParaRPr sz="1900" b="0" i="0" u="sng" strike="noStrike" cap="none" dirty="0">
                <a:solidFill>
                  <a:schemeClr val="lt1"/>
                </a:solidFill>
                <a:latin typeface="Libre Franklin"/>
                <a:ea typeface="Libre Franklin"/>
                <a:cs typeface="Libre Franklin"/>
                <a:sym typeface="Libre Franklin"/>
              </a:endParaRPr>
            </a:p>
          </p:txBody>
        </p:sp>
        <p:sp>
          <p:nvSpPr>
            <p:cNvPr id="121" name="Google Shape;121;p3"/>
            <p:cNvSpPr/>
            <p:nvPr/>
          </p:nvSpPr>
          <p:spPr>
            <a:xfrm>
              <a:off x="8369283" y="1804518"/>
              <a:ext cx="454679" cy="531888"/>
            </a:xfrm>
            <a:prstGeom prst="rightArrow">
              <a:avLst>
                <a:gd name="adj1" fmla="val 60000"/>
                <a:gd name="adj2" fmla="val 50000"/>
              </a:avLst>
            </a:prstGeom>
            <a:solidFill>
              <a:srgbClr val="BAD8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txBox="1"/>
            <p:nvPr/>
          </p:nvSpPr>
          <p:spPr>
            <a:xfrm>
              <a:off x="8369283" y="1910896"/>
              <a:ext cx="318275" cy="31913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Libre Franklin"/>
                <a:buNone/>
              </a:pPr>
              <a:endParaRPr sz="1500" b="0" i="0" u="none" strike="noStrike" cap="none">
                <a:solidFill>
                  <a:schemeClr val="lt1"/>
                </a:solidFill>
                <a:latin typeface="Libre Franklin"/>
                <a:ea typeface="Libre Franklin"/>
                <a:cs typeface="Libre Franklin"/>
                <a:sym typeface="Libre Franklin"/>
              </a:endParaRPr>
            </a:p>
          </p:txBody>
        </p:sp>
        <p:sp>
          <p:nvSpPr>
            <p:cNvPr id="123" name="Google Shape;123;p3"/>
            <p:cNvSpPr/>
            <p:nvPr/>
          </p:nvSpPr>
          <p:spPr>
            <a:xfrm>
              <a:off x="9012697" y="744586"/>
              <a:ext cx="2144712" cy="2651752"/>
            </a:xfrm>
            <a:prstGeom prst="roundRect">
              <a:avLst>
                <a:gd name="adj" fmla="val 10000"/>
              </a:avLst>
            </a:prstGeom>
            <a:solidFill>
              <a:srgbClr val="70B9E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txBox="1"/>
            <p:nvPr/>
          </p:nvSpPr>
          <p:spPr>
            <a:xfrm>
              <a:off x="9075513" y="807402"/>
              <a:ext cx="2019080" cy="2526120"/>
            </a:xfrm>
            <a:prstGeom prst="rect">
              <a:avLst/>
            </a:prstGeom>
            <a:noFill/>
            <a:ln>
              <a:noFill/>
            </a:ln>
          </p:spPr>
          <p:txBody>
            <a:bodyPr spcFirstLastPara="1" wrap="square" lIns="72375" tIns="72375" rIns="72375" bIns="72375" anchor="ctr" anchorCtr="0">
              <a:noAutofit/>
            </a:bodyPr>
            <a:lstStyle/>
            <a:p>
              <a:pPr marL="0" marR="0" lvl="0" indent="0" algn="ctr" rtl="0">
                <a:lnSpc>
                  <a:spcPct val="100000"/>
                </a:lnSpc>
                <a:spcBef>
                  <a:spcPts val="0"/>
                </a:spcBef>
                <a:spcAft>
                  <a:spcPts val="0"/>
                </a:spcAft>
                <a:buClr>
                  <a:schemeClr val="lt1"/>
                </a:buClr>
                <a:buSzPts val="1900"/>
                <a:buFont typeface="Libre Franklin"/>
                <a:buNone/>
              </a:pPr>
              <a:r>
                <a:rPr lang="en-US" sz="1900" b="0" i="0" u="sng" strike="noStrike" cap="none" dirty="0">
                  <a:solidFill>
                    <a:schemeClr val="lt1"/>
                  </a:solidFill>
                  <a:latin typeface="Libre Franklin"/>
                  <a:ea typeface="Libre Franklin"/>
                  <a:cs typeface="Libre Franklin"/>
                  <a:sym typeface="Libre Franklin"/>
                </a:rPr>
                <a:t>Part IV</a:t>
              </a:r>
              <a:r>
                <a:rPr lang="en-US" sz="1900" b="0" i="0" u="none" strike="noStrike" cap="none" dirty="0">
                  <a:solidFill>
                    <a:schemeClr val="lt1"/>
                  </a:solidFill>
                  <a:latin typeface="Libre Franklin"/>
                  <a:ea typeface="Libre Franklin"/>
                  <a:cs typeface="Libre Franklin"/>
                  <a:sym typeface="Libre Franklin"/>
                </a:rPr>
                <a:t>: </a:t>
              </a:r>
              <a:endParaRPr dirty="0"/>
            </a:p>
            <a:p>
              <a:pPr marL="0" marR="0" lvl="0" indent="0" algn="ctr" rtl="0">
                <a:lnSpc>
                  <a:spcPct val="100000"/>
                </a:lnSpc>
                <a:spcBef>
                  <a:spcPts val="0"/>
                </a:spcBef>
                <a:spcAft>
                  <a:spcPts val="0"/>
                </a:spcAft>
                <a:buClr>
                  <a:schemeClr val="lt1"/>
                </a:buClr>
                <a:buSzPts val="1900"/>
                <a:buFont typeface="Libre Franklin"/>
                <a:buNone/>
              </a:pPr>
              <a:r>
                <a:rPr lang="en-US" sz="1900" b="0" i="0" u="none" strike="noStrike" cap="none" dirty="0">
                  <a:solidFill>
                    <a:schemeClr val="lt1"/>
                  </a:solidFill>
                  <a:latin typeface="Libre Franklin"/>
                  <a:ea typeface="Libre Franklin"/>
                  <a:cs typeface="Libre Franklin"/>
                  <a:sym typeface="Libre Franklin"/>
                </a:rPr>
                <a:t>PIs submits IRB approved studies for Department review and approval </a:t>
              </a:r>
              <a:endParaRPr dirty="0"/>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7"/>
          <p:cNvSpPr txBox="1">
            <a:spLocks noGrp="1"/>
          </p:cNvSpPr>
          <p:nvPr>
            <p:ph type="title"/>
          </p:nvPr>
        </p:nvSpPr>
        <p:spPr>
          <a:xfrm>
            <a:off x="454929" y="250686"/>
            <a:ext cx="11029616" cy="98833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rgbClr val="3F3F3F"/>
              </a:buClr>
              <a:buSzPts val="2520"/>
              <a:buFont typeface="Franklin Gothic"/>
              <a:buNone/>
            </a:pPr>
            <a:br>
              <a:rPr lang="en-US" sz="2520" b="1"/>
            </a:br>
            <a:br>
              <a:rPr lang="en-US" sz="2520" b="1"/>
            </a:br>
            <a:r>
              <a:rPr lang="en-US" sz="2520" b="1"/>
              <a:t>PART III: GENERAL GUIDELINES RELATED TO IRB SUBMISSION/APPROVAL</a:t>
            </a:r>
            <a:endParaRPr sz="2520"/>
          </a:p>
        </p:txBody>
      </p:sp>
      <p:sp>
        <p:nvSpPr>
          <p:cNvPr id="301" name="Google Shape;301;p27"/>
          <p:cNvSpPr txBox="1">
            <a:spLocks noGrp="1"/>
          </p:cNvSpPr>
          <p:nvPr>
            <p:ph type="body" idx="1"/>
          </p:nvPr>
        </p:nvSpPr>
        <p:spPr>
          <a:xfrm>
            <a:off x="581192" y="1438570"/>
            <a:ext cx="10777089" cy="4530430"/>
          </a:xfrm>
          <a:prstGeom prst="rect">
            <a:avLst/>
          </a:prstGeom>
          <a:noFill/>
          <a:ln>
            <a:noFill/>
          </a:ln>
        </p:spPr>
        <p:txBody>
          <a:bodyPr spcFirstLastPara="1" wrap="square" lIns="91425" tIns="45700" rIns="91425" bIns="45700" anchor="ctr" anchorCtr="0">
            <a:normAutofit/>
          </a:bodyPr>
          <a:lstStyle/>
          <a:p>
            <a:pPr marL="306000" lvl="0" indent="-306000" algn="l" rtl="0">
              <a:lnSpc>
                <a:spcPct val="110000"/>
              </a:lnSpc>
              <a:spcBef>
                <a:spcPts val="0"/>
              </a:spcBef>
              <a:spcAft>
                <a:spcPts val="0"/>
              </a:spcAft>
              <a:buSzPts val="1656"/>
              <a:buChar char="◼"/>
            </a:pPr>
            <a:r>
              <a:rPr lang="en-US" sz="1800" dirty="0"/>
              <a:t>Whenever possible, </a:t>
            </a:r>
            <a:r>
              <a:rPr lang="en-US" sz="1800" u="sng" dirty="0"/>
              <a:t>ongoing studies </a:t>
            </a:r>
            <a:r>
              <a:rPr lang="en-US" sz="1800" dirty="0"/>
              <a:t>that were modified to conduct study visits/procedures via virtual/phone/remote formats should consider continuing as modified.</a:t>
            </a:r>
          </a:p>
          <a:p>
            <a:pPr marL="306000" lvl="0" indent="-306000" algn="l" rtl="0">
              <a:lnSpc>
                <a:spcPct val="110000"/>
              </a:lnSpc>
              <a:spcBef>
                <a:spcPts val="0"/>
              </a:spcBef>
              <a:spcAft>
                <a:spcPts val="0"/>
              </a:spcAft>
              <a:buSzPts val="1656"/>
              <a:buChar char="◼"/>
            </a:pPr>
            <a:endParaRPr dirty="0"/>
          </a:p>
          <a:p>
            <a:pPr marL="306000" lvl="0" indent="-306000" algn="l" rtl="0">
              <a:lnSpc>
                <a:spcPct val="110000"/>
              </a:lnSpc>
              <a:spcBef>
                <a:spcPts val="960"/>
              </a:spcBef>
              <a:spcAft>
                <a:spcPts val="0"/>
              </a:spcAft>
              <a:buSzPts val="1656"/>
              <a:buChar char="◼"/>
            </a:pPr>
            <a:r>
              <a:rPr lang="en-US" sz="1800" u="sng" dirty="0"/>
              <a:t>New studies </a:t>
            </a:r>
            <a:r>
              <a:rPr lang="en-US" sz="1800" dirty="0"/>
              <a:t>being submitted to the IRB for initial approval should consider including </a:t>
            </a:r>
            <a:r>
              <a:rPr lang="en-US" sz="1800" u="sng" dirty="0"/>
              <a:t>virtual/phone/remote formats </a:t>
            </a:r>
            <a:r>
              <a:rPr lang="en-US" sz="1800" dirty="0"/>
              <a:t>for as many procedures as possible.</a:t>
            </a:r>
          </a:p>
          <a:p>
            <a:pPr marL="306000" lvl="0" indent="-306000" algn="l" rtl="0">
              <a:lnSpc>
                <a:spcPct val="110000"/>
              </a:lnSpc>
              <a:spcBef>
                <a:spcPts val="960"/>
              </a:spcBef>
              <a:spcAft>
                <a:spcPts val="0"/>
              </a:spcAft>
              <a:buSzPts val="1656"/>
              <a:buChar char="◼"/>
            </a:pPr>
            <a:endParaRPr dirty="0"/>
          </a:p>
          <a:p>
            <a:pPr marL="306000" lvl="0" indent="-306000" algn="l" rtl="0">
              <a:lnSpc>
                <a:spcPct val="110000"/>
              </a:lnSpc>
              <a:spcBef>
                <a:spcPts val="960"/>
              </a:spcBef>
              <a:spcAft>
                <a:spcPts val="0"/>
              </a:spcAft>
              <a:buSzPts val="1656"/>
              <a:buChar char="◼"/>
            </a:pPr>
            <a:r>
              <a:rPr lang="en-US" sz="1800" u="sng" dirty="0"/>
              <a:t>Paused studies </a:t>
            </a:r>
            <a:r>
              <a:rPr lang="en-US" sz="1800" dirty="0"/>
              <a:t>should </a:t>
            </a:r>
            <a:r>
              <a:rPr lang="en-US" sz="1800" u="sng" dirty="0"/>
              <a:t>modify</a:t>
            </a:r>
            <a:r>
              <a:rPr lang="en-US" sz="1800" dirty="0"/>
              <a:t> some or all face-to-face procedures to </a:t>
            </a:r>
            <a:r>
              <a:rPr lang="en-US" sz="1800" u="sng" dirty="0"/>
              <a:t>virtual/phone/remote formats </a:t>
            </a:r>
            <a:r>
              <a:rPr lang="en-US" sz="1800" dirty="0"/>
              <a:t>prior to re-starting the study if/when possible.</a:t>
            </a:r>
          </a:p>
          <a:p>
            <a:pPr marL="306000" lvl="0" indent="-306000" algn="l" rtl="0">
              <a:lnSpc>
                <a:spcPct val="110000"/>
              </a:lnSpc>
              <a:spcBef>
                <a:spcPts val="960"/>
              </a:spcBef>
              <a:spcAft>
                <a:spcPts val="0"/>
              </a:spcAft>
              <a:buSzPts val="1656"/>
              <a:buChar char="◼"/>
            </a:pPr>
            <a:endParaRPr dirty="0"/>
          </a:p>
          <a:p>
            <a:pPr marL="306000" lvl="0" indent="-306000">
              <a:spcBef>
                <a:spcPts val="960"/>
              </a:spcBef>
            </a:pPr>
            <a:r>
              <a:rPr lang="en-US" sz="1800" dirty="0"/>
              <a:t>For studies initiating or resuming face-to-face, in person participant contact/interactions, we attempt to summarize additional information here; however, further detail is provided at: </a:t>
            </a:r>
            <a:r>
              <a:rPr lang="en-US" sz="1800" dirty="0">
                <a:solidFill>
                  <a:schemeClr val="accent1"/>
                </a:solidFill>
                <a:hlinkClick r:id="rId3">
                  <a:extLst>
                    <a:ext uri="{A12FA001-AC4F-418D-AE19-62706E023703}">
                      <ahyp:hlinkClr xmlns:ahyp="http://schemas.microsoft.com/office/drawing/2018/hyperlinkcolor" val="tx"/>
                    </a:ext>
                  </a:extLst>
                </a:hlinkClick>
              </a:rPr>
              <a:t>OVCR and OHRE COVID Updates</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4"/>
          <p:cNvSpPr txBox="1">
            <a:spLocks noGrp="1"/>
          </p:cNvSpPr>
          <p:nvPr>
            <p:ph type="title"/>
          </p:nvPr>
        </p:nvSpPr>
        <p:spPr>
          <a:xfrm>
            <a:off x="454929" y="202884"/>
            <a:ext cx="11029616" cy="98833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rgbClr val="3F3F3F"/>
              </a:buClr>
              <a:buSzPts val="2520"/>
              <a:buFont typeface="Franklin Gothic"/>
              <a:buNone/>
            </a:pPr>
            <a:br>
              <a:rPr lang="en-US" sz="2520" b="1"/>
            </a:br>
            <a:br>
              <a:rPr lang="en-US" sz="2520" b="1"/>
            </a:br>
            <a:r>
              <a:rPr lang="en-US" sz="2520" b="1"/>
              <a:t>PART III: OVCR DIRECTION &amp; GUIDANCE FOR HS RESEARCH</a:t>
            </a:r>
            <a:endParaRPr sz="2520"/>
          </a:p>
        </p:txBody>
      </p:sp>
      <p:sp>
        <p:nvSpPr>
          <p:cNvPr id="283" name="Google Shape;283;p24"/>
          <p:cNvSpPr txBox="1">
            <a:spLocks noGrp="1"/>
          </p:cNvSpPr>
          <p:nvPr>
            <p:ph type="body" idx="1"/>
          </p:nvPr>
        </p:nvSpPr>
        <p:spPr>
          <a:xfrm>
            <a:off x="592078" y="1549400"/>
            <a:ext cx="11393094" cy="5046869"/>
          </a:xfrm>
          <a:prstGeom prst="rect">
            <a:avLst/>
          </a:prstGeom>
          <a:noFill/>
          <a:ln>
            <a:noFill/>
          </a:ln>
        </p:spPr>
        <p:txBody>
          <a:bodyPr spcFirstLastPara="1" wrap="square" lIns="91425" tIns="45700" rIns="91425" bIns="45700" anchor="ctr" anchorCtr="0">
            <a:normAutofit/>
          </a:bodyPr>
          <a:lstStyle/>
          <a:p>
            <a:pPr marL="0" lvl="0" indent="0" algn="l" rtl="0">
              <a:lnSpc>
                <a:spcPct val="120000"/>
              </a:lnSpc>
              <a:spcBef>
                <a:spcPts val="0"/>
              </a:spcBef>
              <a:spcAft>
                <a:spcPts val="0"/>
              </a:spcAft>
              <a:buSzPts val="1564"/>
              <a:buNone/>
            </a:pPr>
            <a:endParaRPr dirty="0"/>
          </a:p>
          <a:p>
            <a:pPr marL="306000" lvl="0" indent="-306000" algn="l" rtl="0">
              <a:lnSpc>
                <a:spcPct val="100000"/>
              </a:lnSpc>
              <a:spcBef>
                <a:spcPts val="0"/>
              </a:spcBef>
              <a:spcAft>
                <a:spcPts val="0"/>
              </a:spcAft>
              <a:buSzPts val="1564"/>
              <a:buChar char="◼"/>
            </a:pPr>
            <a:r>
              <a:rPr lang="en-US" sz="1800" dirty="0"/>
              <a:t>HS research that </a:t>
            </a:r>
            <a:r>
              <a:rPr lang="en-US" sz="1800" u="sng" dirty="0"/>
              <a:t>requires participant contact </a:t>
            </a:r>
            <a:r>
              <a:rPr lang="en-US" sz="1800" dirty="0"/>
              <a:t>should adhere to the following:</a:t>
            </a:r>
            <a:endParaRPr sz="1800" dirty="0"/>
          </a:p>
          <a:p>
            <a:pPr marL="306000" lvl="0" indent="-206686" algn="l" rtl="0">
              <a:lnSpc>
                <a:spcPct val="100000"/>
              </a:lnSpc>
              <a:spcBef>
                <a:spcPts val="0"/>
              </a:spcBef>
              <a:spcAft>
                <a:spcPts val="0"/>
              </a:spcAft>
              <a:buSzPts val="1564"/>
              <a:buNone/>
            </a:pPr>
            <a:endParaRPr sz="1800" dirty="0"/>
          </a:p>
          <a:p>
            <a:pPr marL="630000" lvl="1" indent="-306000" algn="l" rtl="0">
              <a:spcBef>
                <a:spcPts val="0"/>
              </a:spcBef>
              <a:spcAft>
                <a:spcPts val="0"/>
              </a:spcAft>
              <a:buSzPts val="1288"/>
              <a:buChar char="◼"/>
            </a:pPr>
            <a:r>
              <a:rPr lang="en-US" sz="1800" dirty="0"/>
              <a:t>Face-to-face assessments/visits can continue, </a:t>
            </a:r>
            <a:r>
              <a:rPr lang="en-US" sz="1800" u="sng" dirty="0"/>
              <a:t>weighing risks &amp; benefits </a:t>
            </a:r>
            <a:r>
              <a:rPr lang="en-US" sz="1800" dirty="0"/>
              <a:t>for the participants, including CDC guidelines re: high-risk groups. </a:t>
            </a:r>
            <a:endParaRPr sz="1800" dirty="0"/>
          </a:p>
          <a:p>
            <a:pPr marL="630000" lvl="1" indent="-224212" algn="l" rtl="0">
              <a:spcBef>
                <a:spcPts val="0"/>
              </a:spcBef>
              <a:spcAft>
                <a:spcPts val="0"/>
              </a:spcAft>
              <a:buSzPts val="1288"/>
              <a:buNone/>
            </a:pPr>
            <a:endParaRPr sz="1800" dirty="0"/>
          </a:p>
          <a:p>
            <a:pPr marL="630000" lvl="1" indent="-306000" algn="l" rtl="0">
              <a:spcBef>
                <a:spcPts val="0"/>
              </a:spcBef>
              <a:spcAft>
                <a:spcPts val="0"/>
              </a:spcAft>
              <a:buSzPts val="1288"/>
              <a:buChar char="◼"/>
            </a:pPr>
            <a:r>
              <a:rPr lang="en-US" sz="1800" dirty="0"/>
              <a:t>Participants should know and understand risks, which is discussed later as it relates to the </a:t>
            </a:r>
            <a:r>
              <a:rPr lang="en-US" sz="1800" u="sng" dirty="0"/>
              <a:t>Information Sheet </a:t>
            </a:r>
            <a:r>
              <a:rPr lang="en-US" sz="1800" dirty="0"/>
              <a:t>and </a:t>
            </a:r>
            <a:r>
              <a:rPr lang="en-US" sz="1800" u="sng" dirty="0"/>
              <a:t>Consent Process</a:t>
            </a:r>
            <a:r>
              <a:rPr lang="en-US" sz="1800" dirty="0"/>
              <a:t>.</a:t>
            </a:r>
            <a:endParaRPr sz="1800" dirty="0"/>
          </a:p>
          <a:p>
            <a:pPr marL="324000" lvl="1" indent="0" algn="l" rtl="0">
              <a:spcBef>
                <a:spcPts val="0"/>
              </a:spcBef>
              <a:spcAft>
                <a:spcPts val="0"/>
              </a:spcAft>
              <a:buSzPts val="1288"/>
              <a:buNone/>
            </a:pPr>
            <a:endParaRPr sz="1800" dirty="0"/>
          </a:p>
          <a:p>
            <a:pPr marL="630000" lvl="1" indent="-306000" algn="l" rtl="0">
              <a:spcBef>
                <a:spcPts val="0"/>
              </a:spcBef>
              <a:spcAft>
                <a:spcPts val="0"/>
              </a:spcAft>
              <a:buSzPts val="1288"/>
              <a:buChar char="◼"/>
            </a:pPr>
            <a:r>
              <a:rPr lang="en-US" sz="1800" dirty="0"/>
              <a:t>During face-to-face visits, research staff should maintain a </a:t>
            </a:r>
            <a:r>
              <a:rPr lang="en-US" sz="1800" u="sng" dirty="0"/>
              <a:t>6 feet physical distance </a:t>
            </a:r>
            <a:r>
              <a:rPr lang="en-US" sz="1800" dirty="0"/>
              <a:t>when possible, wear an approved </a:t>
            </a:r>
            <a:r>
              <a:rPr lang="en-US" sz="1800" u="sng" dirty="0"/>
              <a:t>face mask</a:t>
            </a:r>
            <a:r>
              <a:rPr lang="en-US" sz="1800" dirty="0"/>
              <a:t>, and </a:t>
            </a:r>
            <a:r>
              <a:rPr lang="en-US" sz="1800" u="sng" dirty="0"/>
              <a:t>wash /sanitize hands and equipment</a:t>
            </a:r>
            <a:r>
              <a:rPr lang="en-US" sz="1800" dirty="0"/>
              <a:t> as per approved </a:t>
            </a:r>
            <a:r>
              <a:rPr lang="en-US" sz="1800" b="1" dirty="0"/>
              <a:t>“Group Resumption of Lab Operations”.</a:t>
            </a:r>
            <a:endParaRPr sz="1800" dirty="0"/>
          </a:p>
          <a:p>
            <a:pPr marL="324000" lvl="1" indent="0" algn="l" rtl="0">
              <a:spcBef>
                <a:spcPts val="0"/>
              </a:spcBef>
              <a:spcAft>
                <a:spcPts val="0"/>
              </a:spcAft>
              <a:buSzPts val="1288"/>
              <a:buNone/>
            </a:pPr>
            <a:endParaRPr sz="1800" b="1" u="sng" dirty="0"/>
          </a:p>
          <a:p>
            <a:pPr marL="630000" lvl="1" indent="-306000" algn="l" rtl="0">
              <a:spcBef>
                <a:spcPts val="0"/>
              </a:spcBef>
              <a:spcAft>
                <a:spcPts val="0"/>
              </a:spcAft>
              <a:buSzPts val="1288"/>
              <a:buChar char="◼"/>
            </a:pPr>
            <a:r>
              <a:rPr lang="en-US" sz="1800" dirty="0"/>
              <a:t>Interactions should take place in an </a:t>
            </a:r>
            <a:r>
              <a:rPr lang="en-US" sz="1800" u="sng" dirty="0"/>
              <a:t>outdoor setting</a:t>
            </a:r>
            <a:r>
              <a:rPr lang="en-US" sz="1800" dirty="0"/>
              <a:t>, if possible.</a:t>
            </a:r>
            <a:endParaRPr sz="1800" dirty="0"/>
          </a:p>
          <a:p>
            <a:pPr marL="324000" lvl="1" indent="0" algn="l" rtl="0">
              <a:spcBef>
                <a:spcPts val="0"/>
              </a:spcBef>
              <a:spcAft>
                <a:spcPts val="0"/>
              </a:spcAft>
              <a:buSzPts val="1288"/>
              <a:buNone/>
            </a:pPr>
            <a:endParaRPr sz="1800" dirty="0"/>
          </a:p>
          <a:p>
            <a:pPr marL="0" lvl="0" indent="0" algn="l" rtl="0">
              <a:lnSpc>
                <a:spcPct val="110000"/>
              </a:lnSpc>
              <a:spcBef>
                <a:spcPts val="340"/>
              </a:spcBef>
              <a:spcAft>
                <a:spcPts val="0"/>
              </a:spcAft>
              <a:buSzPts val="1564"/>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65684-C7B5-4E33-A336-21B47A767770}"/>
              </a:ext>
            </a:extLst>
          </p:cNvPr>
          <p:cNvSpPr>
            <a:spLocks noGrp="1"/>
          </p:cNvSpPr>
          <p:nvPr>
            <p:ph type="title"/>
          </p:nvPr>
        </p:nvSpPr>
        <p:spPr/>
        <p:txBody>
          <a:bodyPr/>
          <a:lstStyle/>
          <a:p>
            <a:r>
              <a:rPr lang="en-US" dirty="0"/>
              <a:t>A reminder of the definition of “Minimal Risk” research</a:t>
            </a:r>
          </a:p>
        </p:txBody>
      </p:sp>
      <p:sp>
        <p:nvSpPr>
          <p:cNvPr id="3" name="Content Placeholder 2">
            <a:extLst>
              <a:ext uri="{FF2B5EF4-FFF2-40B4-BE49-F238E27FC236}">
                <a16:creationId xmlns:a16="http://schemas.microsoft.com/office/drawing/2014/main" id="{12B46BC3-D731-4979-9CE9-C7642206475B}"/>
              </a:ext>
            </a:extLst>
          </p:cNvPr>
          <p:cNvSpPr>
            <a:spLocks noGrp="1"/>
          </p:cNvSpPr>
          <p:nvPr>
            <p:ph sz="half" idx="1"/>
          </p:nvPr>
        </p:nvSpPr>
        <p:spPr>
          <a:xfrm>
            <a:off x="581192" y="1804258"/>
            <a:ext cx="11149891" cy="4551937"/>
          </a:xfrm>
        </p:spPr>
        <p:txBody>
          <a:bodyPr>
            <a:normAutofit/>
          </a:bodyPr>
          <a:lstStyle/>
          <a:p>
            <a:r>
              <a:rPr lang="en-US" sz="2400" dirty="0">
                <a:solidFill>
                  <a:srgbClr val="1D1C1D"/>
                </a:solidFill>
                <a:latin typeface="Arial Regular"/>
              </a:rPr>
              <a:t>“Minimal risk” as defined by </a:t>
            </a:r>
            <a:r>
              <a:rPr lang="en-US" sz="2400" dirty="0">
                <a:solidFill>
                  <a:srgbClr val="1D1C1D"/>
                </a:solidFill>
                <a:effectLst/>
                <a:latin typeface="Arial Regular"/>
              </a:rPr>
              <a:t>Federal Regulations - </a:t>
            </a:r>
            <a:r>
              <a:rPr lang="en-US" sz="2400" u="none" strike="noStrike" dirty="0">
                <a:effectLst/>
                <a:latin typeface="Arial Regular"/>
                <a:hlinkClick r:id="rId2"/>
              </a:rPr>
              <a:t>45 CFR 46, §46.102 (i)</a:t>
            </a:r>
            <a:r>
              <a:rPr lang="en-US" sz="2400" dirty="0">
                <a:solidFill>
                  <a:srgbClr val="1D1C1D"/>
                </a:solidFill>
                <a:effectLst/>
                <a:latin typeface="Arial Regular"/>
              </a:rPr>
              <a:t>:</a:t>
            </a:r>
            <a:br>
              <a:rPr lang="en-US" sz="2400" dirty="0"/>
            </a:br>
            <a:r>
              <a:rPr lang="en-US" sz="2400" dirty="0">
                <a:solidFill>
                  <a:srgbClr val="1D1C1D"/>
                </a:solidFill>
                <a:effectLst/>
                <a:latin typeface="Arial Regular"/>
              </a:rPr>
              <a:t>“The probability and magnitude of harm or discomfort anticipated in the research are not greater in and of themselves than those </a:t>
            </a:r>
            <a:r>
              <a:rPr lang="en-US" sz="2400" u="sng" dirty="0">
                <a:solidFill>
                  <a:srgbClr val="1D1C1D"/>
                </a:solidFill>
                <a:effectLst/>
                <a:latin typeface="Arial Regular"/>
              </a:rPr>
              <a:t>ordinarily encountered in daily life or during the performance of routine physical or psychological examinations or tests</a:t>
            </a:r>
            <a:r>
              <a:rPr lang="en-US" sz="2400" dirty="0">
                <a:solidFill>
                  <a:srgbClr val="1D1C1D"/>
                </a:solidFill>
                <a:effectLst/>
                <a:latin typeface="Arial Regular"/>
              </a:rPr>
              <a:t>.”</a:t>
            </a:r>
          </a:p>
          <a:p>
            <a:endParaRPr lang="en-US" sz="2400" dirty="0">
              <a:solidFill>
                <a:srgbClr val="1D1C1D"/>
              </a:solidFill>
              <a:effectLst/>
              <a:latin typeface="Arial Regular"/>
            </a:endParaRPr>
          </a:p>
          <a:p>
            <a:r>
              <a:rPr lang="en-US" sz="2400" dirty="0">
                <a:solidFill>
                  <a:srgbClr val="1D1C1D"/>
                </a:solidFill>
                <a:effectLst/>
                <a:latin typeface="Arial Regular"/>
              </a:rPr>
              <a:t>By that definition, although the risks encountered in ordinary daily life or in routine physical examinations are certainly higher than they were 6 months ago, our research procedures "in and of themselves" do not present greater risk. </a:t>
            </a:r>
            <a:endParaRPr lang="en-US" sz="2400" dirty="0"/>
          </a:p>
        </p:txBody>
      </p:sp>
    </p:spTree>
    <p:extLst>
      <p:ext uri="{BB962C8B-B14F-4D97-AF65-F5344CB8AC3E}">
        <p14:creationId xmlns:p14="http://schemas.microsoft.com/office/powerpoint/2010/main" val="525994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5"/>
          <p:cNvSpPr txBox="1">
            <a:spLocks noGrp="1"/>
          </p:cNvSpPr>
          <p:nvPr>
            <p:ph type="title"/>
          </p:nvPr>
        </p:nvSpPr>
        <p:spPr>
          <a:xfrm>
            <a:off x="454929" y="202884"/>
            <a:ext cx="11029616" cy="98833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rgbClr val="3F3F3F"/>
              </a:buClr>
              <a:buSzPts val="2520"/>
              <a:buFont typeface="Franklin Gothic"/>
              <a:buNone/>
            </a:pPr>
            <a:br>
              <a:rPr lang="en-US" sz="2520" b="1"/>
            </a:br>
            <a:br>
              <a:rPr lang="en-US" sz="2520" b="1"/>
            </a:br>
            <a:r>
              <a:rPr lang="en-US" sz="2520" b="1"/>
              <a:t>PART III: OVCR DIRECTION &amp; GUIDANCE FOR HS RESEARCH (CONT)</a:t>
            </a:r>
            <a:endParaRPr sz="2520"/>
          </a:p>
        </p:txBody>
      </p:sp>
      <p:sp>
        <p:nvSpPr>
          <p:cNvPr id="289" name="Google Shape;289;p25"/>
          <p:cNvSpPr txBox="1">
            <a:spLocks noGrp="1"/>
          </p:cNvSpPr>
          <p:nvPr>
            <p:ph type="body" idx="1"/>
          </p:nvPr>
        </p:nvSpPr>
        <p:spPr>
          <a:xfrm>
            <a:off x="454929" y="1491342"/>
            <a:ext cx="11393094" cy="50945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977"/>
              <a:buNone/>
            </a:pPr>
            <a:endParaRPr sz="1062"/>
          </a:p>
          <a:p>
            <a:pPr marL="0" lvl="0" indent="0" algn="l" rtl="0">
              <a:lnSpc>
                <a:spcPct val="90000"/>
              </a:lnSpc>
              <a:spcBef>
                <a:spcPts val="0"/>
              </a:spcBef>
              <a:spcAft>
                <a:spcPts val="0"/>
              </a:spcAft>
              <a:buSzPts val="977"/>
              <a:buNone/>
            </a:pPr>
            <a:endParaRPr sz="1062"/>
          </a:p>
          <a:p>
            <a:pPr marL="0" lvl="0" indent="0" algn="l" rtl="0">
              <a:lnSpc>
                <a:spcPct val="90000"/>
              </a:lnSpc>
              <a:spcBef>
                <a:spcPts val="0"/>
              </a:spcBef>
              <a:spcAft>
                <a:spcPts val="0"/>
              </a:spcAft>
              <a:buSzPts val="977"/>
              <a:buNone/>
            </a:pPr>
            <a:endParaRPr sz="1062"/>
          </a:p>
          <a:p>
            <a:pPr marL="306000" lvl="0" indent="-306000" algn="l" rtl="0">
              <a:lnSpc>
                <a:spcPct val="90000"/>
              </a:lnSpc>
              <a:spcBef>
                <a:spcPts val="0"/>
              </a:spcBef>
              <a:spcAft>
                <a:spcPts val="0"/>
              </a:spcAft>
              <a:buSzPts val="1610"/>
              <a:buChar char="◼"/>
            </a:pPr>
            <a:r>
              <a:rPr lang="en-US" sz="1750"/>
              <a:t>Prior to a face-to-face visit, research staff must </a:t>
            </a:r>
            <a:r>
              <a:rPr lang="en-US" sz="1750" u="sng"/>
              <a:t>confirm appointment &amp; do telephone wellness screens </a:t>
            </a:r>
            <a:r>
              <a:rPr lang="en-US" sz="1750"/>
              <a:t>no more than 24 hours in advance.</a:t>
            </a:r>
            <a:endParaRPr/>
          </a:p>
          <a:p>
            <a:pPr marL="0" lvl="0" indent="0" algn="l" rtl="0">
              <a:lnSpc>
                <a:spcPct val="90000"/>
              </a:lnSpc>
              <a:spcBef>
                <a:spcPts val="0"/>
              </a:spcBef>
              <a:spcAft>
                <a:spcPts val="0"/>
              </a:spcAft>
              <a:buSzPts val="1495"/>
              <a:buNone/>
            </a:pPr>
            <a:endParaRPr sz="1625"/>
          </a:p>
          <a:p>
            <a:pPr marL="306000" lvl="0" indent="-306000" algn="l" rtl="0">
              <a:lnSpc>
                <a:spcPct val="90000"/>
              </a:lnSpc>
              <a:spcBef>
                <a:spcPts val="0"/>
              </a:spcBef>
              <a:spcAft>
                <a:spcPts val="0"/>
              </a:spcAft>
              <a:buSzPts val="1495"/>
              <a:buChar char="◼"/>
            </a:pPr>
            <a:r>
              <a:rPr lang="en-US" sz="1625"/>
              <a:t>These </a:t>
            </a:r>
            <a:r>
              <a:rPr lang="en-US" sz="1625" b="1" u="sng"/>
              <a:t>screening questions </a:t>
            </a:r>
            <a:r>
              <a:rPr lang="en-US" sz="1625"/>
              <a:t>should be asked for all participants: </a:t>
            </a:r>
            <a:endParaRPr/>
          </a:p>
          <a:p>
            <a:pPr marL="0" lvl="0" indent="0" algn="l" rtl="0">
              <a:lnSpc>
                <a:spcPct val="90000"/>
              </a:lnSpc>
              <a:spcBef>
                <a:spcPts val="0"/>
              </a:spcBef>
              <a:spcAft>
                <a:spcPts val="0"/>
              </a:spcAft>
              <a:buSzPts val="1495"/>
              <a:buNone/>
            </a:pPr>
            <a:endParaRPr sz="1625"/>
          </a:p>
          <a:p>
            <a:pPr marL="306000" lvl="0" indent="-306000" algn="l" rtl="0">
              <a:lnSpc>
                <a:spcPct val="90000"/>
              </a:lnSpc>
              <a:spcBef>
                <a:spcPts val="0"/>
              </a:spcBef>
              <a:spcAft>
                <a:spcPts val="0"/>
              </a:spcAft>
              <a:buSzPts val="1495"/>
              <a:buChar char="◼"/>
            </a:pPr>
            <a:r>
              <a:rPr lang="en-US" sz="1625"/>
              <a:t>Do you feel feverish or do you have a fever?</a:t>
            </a:r>
            <a:endParaRPr/>
          </a:p>
          <a:p>
            <a:pPr marL="306000" lvl="0" indent="-306000" algn="l" rtl="0">
              <a:lnSpc>
                <a:spcPct val="90000"/>
              </a:lnSpc>
              <a:spcBef>
                <a:spcPts val="0"/>
              </a:spcBef>
              <a:spcAft>
                <a:spcPts val="0"/>
              </a:spcAft>
              <a:buSzPts val="1495"/>
              <a:buChar char="◼"/>
            </a:pPr>
            <a:r>
              <a:rPr lang="en-US" sz="1625"/>
              <a:t>Do you have a new or worsening cough?</a:t>
            </a:r>
            <a:endParaRPr/>
          </a:p>
          <a:p>
            <a:pPr marL="306000" lvl="0" indent="-306000" algn="l" rtl="0">
              <a:lnSpc>
                <a:spcPct val="90000"/>
              </a:lnSpc>
              <a:spcBef>
                <a:spcPts val="0"/>
              </a:spcBef>
              <a:spcAft>
                <a:spcPts val="0"/>
              </a:spcAft>
              <a:buSzPts val="1495"/>
              <a:buChar char="◼"/>
            </a:pPr>
            <a:r>
              <a:rPr lang="en-US" sz="1625"/>
              <a:t>Do you have a new or worsening sore throat?</a:t>
            </a:r>
            <a:endParaRPr/>
          </a:p>
          <a:p>
            <a:pPr marL="306000" lvl="0" indent="-306000" algn="l" rtl="0">
              <a:lnSpc>
                <a:spcPct val="90000"/>
              </a:lnSpc>
              <a:spcBef>
                <a:spcPts val="0"/>
              </a:spcBef>
              <a:spcAft>
                <a:spcPts val="0"/>
              </a:spcAft>
              <a:buSzPts val="1495"/>
              <a:buChar char="◼"/>
            </a:pPr>
            <a:r>
              <a:rPr lang="en-US" sz="1625"/>
              <a:t>Are you newly short of breath?</a:t>
            </a:r>
            <a:endParaRPr/>
          </a:p>
          <a:p>
            <a:pPr marL="306000" lvl="0" indent="-306000" algn="l" rtl="0">
              <a:lnSpc>
                <a:spcPct val="90000"/>
              </a:lnSpc>
              <a:spcBef>
                <a:spcPts val="0"/>
              </a:spcBef>
              <a:spcAft>
                <a:spcPts val="0"/>
              </a:spcAft>
              <a:buSzPts val="1495"/>
              <a:buChar char="◼"/>
            </a:pPr>
            <a:r>
              <a:rPr lang="en-US" sz="1625"/>
              <a:t>Have you had a loss of taste or smell in the last 5 days?</a:t>
            </a:r>
            <a:endParaRPr/>
          </a:p>
          <a:p>
            <a:pPr marL="306000" lvl="0" indent="-306000" algn="l" rtl="0">
              <a:lnSpc>
                <a:spcPct val="90000"/>
              </a:lnSpc>
              <a:spcBef>
                <a:spcPts val="0"/>
              </a:spcBef>
              <a:spcAft>
                <a:spcPts val="0"/>
              </a:spcAft>
              <a:buSzPts val="1495"/>
              <a:buChar char="◼"/>
            </a:pPr>
            <a:r>
              <a:rPr lang="en-US" sz="1625"/>
              <a:t>Do you have new onset vomiting or diarrhea?</a:t>
            </a:r>
            <a:endParaRPr/>
          </a:p>
          <a:p>
            <a:pPr marL="306000" lvl="0" indent="-306000" algn="l" rtl="0">
              <a:lnSpc>
                <a:spcPct val="90000"/>
              </a:lnSpc>
              <a:spcBef>
                <a:spcPts val="0"/>
              </a:spcBef>
              <a:spcAft>
                <a:spcPts val="0"/>
              </a:spcAft>
              <a:buSzPts val="1495"/>
              <a:buChar char="◼"/>
            </a:pPr>
            <a:r>
              <a:rPr lang="en-US" sz="1625"/>
              <a:t>Do you have new onset of repeated shaking with chills not related to another medical condition?</a:t>
            </a:r>
            <a:endParaRPr/>
          </a:p>
          <a:p>
            <a:pPr marL="0" lvl="0" indent="0" algn="l" rtl="0">
              <a:lnSpc>
                <a:spcPct val="90000"/>
              </a:lnSpc>
              <a:spcBef>
                <a:spcPts val="0"/>
              </a:spcBef>
              <a:spcAft>
                <a:spcPts val="0"/>
              </a:spcAft>
              <a:buSzPts val="1495"/>
              <a:buNone/>
            </a:pPr>
            <a:endParaRPr sz="1625"/>
          </a:p>
          <a:p>
            <a:pPr marL="306000" lvl="0" indent="-211067" algn="l" rtl="0">
              <a:lnSpc>
                <a:spcPct val="90000"/>
              </a:lnSpc>
              <a:spcBef>
                <a:spcPts val="0"/>
              </a:spcBef>
              <a:spcAft>
                <a:spcPts val="0"/>
              </a:spcAft>
              <a:buSzPts val="1495"/>
              <a:buNone/>
            </a:pPr>
            <a:endParaRPr sz="1625"/>
          </a:p>
          <a:p>
            <a:pPr marL="0" lvl="0" indent="0" algn="ctr" rtl="0">
              <a:lnSpc>
                <a:spcPct val="90000"/>
              </a:lnSpc>
              <a:spcBef>
                <a:spcPts val="0"/>
              </a:spcBef>
              <a:spcAft>
                <a:spcPts val="0"/>
              </a:spcAft>
              <a:buSzPts val="1495"/>
              <a:buNone/>
            </a:pPr>
            <a:r>
              <a:rPr lang="en-US" sz="1625"/>
              <a:t>Any participant who screens positive should be referred to:</a:t>
            </a:r>
            <a:endParaRPr/>
          </a:p>
          <a:p>
            <a:pPr marL="0" lvl="0" indent="0" algn="ctr" rtl="0">
              <a:lnSpc>
                <a:spcPct val="90000"/>
              </a:lnSpc>
              <a:spcBef>
                <a:spcPts val="0"/>
              </a:spcBef>
              <a:spcAft>
                <a:spcPts val="0"/>
              </a:spcAft>
              <a:buSzPts val="1495"/>
              <a:buNone/>
            </a:pPr>
            <a:r>
              <a:rPr lang="en-US" sz="1625" b="1"/>
              <a:t>UNC Health COVID-19 HelpLine at 1-888-850-2684 </a:t>
            </a:r>
            <a:endParaRPr/>
          </a:p>
          <a:p>
            <a:pPr marL="0" lvl="0" indent="0" algn="ctr" rtl="0">
              <a:lnSpc>
                <a:spcPct val="90000"/>
              </a:lnSpc>
              <a:spcBef>
                <a:spcPts val="0"/>
              </a:spcBef>
              <a:spcAft>
                <a:spcPts val="0"/>
              </a:spcAft>
              <a:buSzPts val="1495"/>
              <a:buNone/>
            </a:pPr>
            <a:r>
              <a:rPr lang="en-US" sz="1625"/>
              <a:t>for additional screening and further instructions</a:t>
            </a:r>
            <a:endParaRPr/>
          </a:p>
          <a:p>
            <a:pPr marL="0" lvl="0" indent="0" algn="ctr" rtl="0">
              <a:lnSpc>
                <a:spcPct val="90000"/>
              </a:lnSpc>
              <a:spcBef>
                <a:spcPts val="0"/>
              </a:spcBef>
              <a:spcAft>
                <a:spcPts val="0"/>
              </a:spcAft>
              <a:buSzPts val="1495"/>
              <a:buNone/>
            </a:pPr>
            <a:endParaRPr sz="1625"/>
          </a:p>
          <a:p>
            <a:pPr marL="0" lvl="0" indent="0" algn="ctr" rtl="0">
              <a:lnSpc>
                <a:spcPct val="90000"/>
              </a:lnSpc>
              <a:spcBef>
                <a:spcPts val="0"/>
              </a:spcBef>
              <a:spcAft>
                <a:spcPts val="0"/>
              </a:spcAft>
              <a:buSzPts val="1495"/>
              <a:buNone/>
            </a:pPr>
            <a:r>
              <a:rPr lang="en-US" sz="1625"/>
              <a:t>Note:  If working in a </a:t>
            </a:r>
            <a:r>
              <a:rPr lang="en-US" sz="1625" u="sng"/>
              <a:t>UNC health care facility</a:t>
            </a:r>
            <a:r>
              <a:rPr lang="en-US" sz="1625"/>
              <a:t>, please see additional OVCHR guidance regarding screening, temperature checks, etc. on their website. </a:t>
            </a:r>
            <a:endParaRPr/>
          </a:p>
          <a:p>
            <a:pPr marL="0" lvl="0" indent="0" algn="ctr" rtl="0">
              <a:lnSpc>
                <a:spcPct val="90000"/>
              </a:lnSpc>
              <a:spcBef>
                <a:spcPts val="0"/>
              </a:spcBef>
              <a:spcAft>
                <a:spcPts val="0"/>
              </a:spcAft>
              <a:buSzPts val="1495"/>
              <a:buNone/>
            </a:pPr>
            <a:endParaRPr sz="1625"/>
          </a:p>
          <a:p>
            <a:pPr marL="0" lvl="0" indent="0" algn="l" rtl="0">
              <a:lnSpc>
                <a:spcPct val="90000"/>
              </a:lnSpc>
              <a:spcBef>
                <a:spcPts val="0"/>
              </a:spcBef>
              <a:spcAft>
                <a:spcPts val="0"/>
              </a:spcAft>
              <a:buSzPts val="1495"/>
              <a:buNone/>
            </a:pPr>
            <a:endParaRPr sz="1625"/>
          </a:p>
          <a:p>
            <a:pPr marL="0" lvl="0" indent="0" algn="l" rtl="0">
              <a:lnSpc>
                <a:spcPct val="90000"/>
              </a:lnSpc>
              <a:spcBef>
                <a:spcPts val="0"/>
              </a:spcBef>
              <a:spcAft>
                <a:spcPts val="0"/>
              </a:spcAft>
              <a:buSzPts val="1495"/>
              <a:buNone/>
            </a:pPr>
            <a:endParaRPr sz="1625"/>
          </a:p>
          <a:p>
            <a:pPr marL="324000" lvl="1" indent="0" algn="l" rtl="0">
              <a:lnSpc>
                <a:spcPct val="100000"/>
              </a:lnSpc>
              <a:spcBef>
                <a:spcPts val="0"/>
              </a:spcBef>
              <a:spcAft>
                <a:spcPts val="0"/>
              </a:spcAft>
              <a:buSzPts val="805"/>
              <a:buNone/>
            </a:pPr>
            <a:endParaRPr sz="875"/>
          </a:p>
          <a:p>
            <a:pPr marL="0" lvl="0" indent="0" algn="l" rtl="0">
              <a:lnSpc>
                <a:spcPct val="90000"/>
              </a:lnSpc>
              <a:spcBef>
                <a:spcPts val="212"/>
              </a:spcBef>
              <a:spcAft>
                <a:spcPts val="0"/>
              </a:spcAft>
              <a:buSzPts val="977"/>
              <a:buNone/>
            </a:pPr>
            <a:endParaRPr sz="1062"/>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6"/>
          <p:cNvSpPr txBox="1">
            <a:spLocks noGrp="1"/>
          </p:cNvSpPr>
          <p:nvPr>
            <p:ph type="title"/>
          </p:nvPr>
        </p:nvSpPr>
        <p:spPr>
          <a:xfrm>
            <a:off x="454929" y="202884"/>
            <a:ext cx="11029616" cy="98833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rgbClr val="3F3F3F"/>
              </a:buClr>
              <a:buSzPts val="2520"/>
              <a:buFont typeface="Franklin Gothic"/>
              <a:buNone/>
            </a:pPr>
            <a:br>
              <a:rPr lang="en-US" sz="2520" b="1"/>
            </a:br>
            <a:br>
              <a:rPr lang="en-US" sz="2520" b="1"/>
            </a:br>
            <a:r>
              <a:rPr lang="en-US" sz="2520" b="1"/>
              <a:t>PART III: OVCR DIRECTION &amp; GUIDANCE FOR HS RESEARCH (CONT)</a:t>
            </a:r>
            <a:endParaRPr sz="2520"/>
          </a:p>
        </p:txBody>
      </p:sp>
      <p:sp>
        <p:nvSpPr>
          <p:cNvPr id="295" name="Google Shape;295;p26"/>
          <p:cNvSpPr txBox="1">
            <a:spLocks noGrp="1"/>
          </p:cNvSpPr>
          <p:nvPr>
            <p:ph type="body" idx="1"/>
          </p:nvPr>
        </p:nvSpPr>
        <p:spPr>
          <a:xfrm>
            <a:off x="559421" y="1452473"/>
            <a:ext cx="11393094" cy="4669498"/>
          </a:xfrm>
          <a:prstGeom prst="rect">
            <a:avLst/>
          </a:prstGeom>
          <a:noFill/>
          <a:ln>
            <a:noFill/>
          </a:ln>
        </p:spPr>
        <p:txBody>
          <a:bodyPr spcFirstLastPara="1" wrap="square" lIns="91425" tIns="45700" rIns="91425" bIns="45700" anchor="ctr" anchorCtr="0">
            <a:normAutofit fontScale="92500"/>
          </a:bodyPr>
          <a:lstStyle/>
          <a:p>
            <a:pPr marL="306000" lvl="0" indent="-208730" algn="l" rtl="0">
              <a:lnSpc>
                <a:spcPct val="80000"/>
              </a:lnSpc>
              <a:spcBef>
                <a:spcPts val="0"/>
              </a:spcBef>
              <a:spcAft>
                <a:spcPts val="0"/>
              </a:spcAft>
              <a:buSzPts val="1532"/>
              <a:buNone/>
            </a:pPr>
            <a:endParaRPr sz="1665" dirty="0"/>
          </a:p>
          <a:p>
            <a:pPr marL="306000" lvl="0" indent="-306000" algn="l" rtl="0">
              <a:lnSpc>
                <a:spcPct val="80000"/>
              </a:lnSpc>
              <a:spcBef>
                <a:spcPts val="0"/>
              </a:spcBef>
              <a:spcAft>
                <a:spcPts val="0"/>
              </a:spcAft>
              <a:buSzPts val="1532"/>
              <a:buChar char="◼"/>
            </a:pPr>
            <a:r>
              <a:rPr lang="en-US" sz="1665" dirty="0"/>
              <a:t>Research that involves </a:t>
            </a:r>
            <a:r>
              <a:rPr lang="en-US" sz="1665" u="sng" dirty="0"/>
              <a:t>10 or fewer individuals in a group </a:t>
            </a:r>
            <a:r>
              <a:rPr lang="en-US" sz="1665" dirty="0"/>
              <a:t>(e.g., focus group) is allowed presuming 6 ft of physical distance is possible between all participants &amp; all wear masks. </a:t>
            </a:r>
            <a:endParaRPr dirty="0"/>
          </a:p>
          <a:p>
            <a:pPr marL="306000" lvl="0" indent="-208730" algn="l" rtl="0">
              <a:lnSpc>
                <a:spcPct val="80000"/>
              </a:lnSpc>
              <a:spcBef>
                <a:spcPts val="0"/>
              </a:spcBef>
              <a:spcAft>
                <a:spcPts val="0"/>
              </a:spcAft>
              <a:buSzPts val="1532"/>
              <a:buNone/>
            </a:pPr>
            <a:endParaRPr sz="1665" dirty="0"/>
          </a:p>
          <a:p>
            <a:pPr marL="306000" lvl="0" indent="-306000" algn="l" rtl="0">
              <a:lnSpc>
                <a:spcPct val="80000"/>
              </a:lnSpc>
              <a:spcBef>
                <a:spcPts val="0"/>
              </a:spcBef>
              <a:spcAft>
                <a:spcPts val="0"/>
              </a:spcAft>
              <a:buSzPts val="1532"/>
              <a:buChar char="◼"/>
            </a:pPr>
            <a:r>
              <a:rPr lang="en-US" sz="1665" dirty="0"/>
              <a:t>If research involves </a:t>
            </a:r>
            <a:r>
              <a:rPr lang="en-US" sz="1665" u="sng" dirty="0"/>
              <a:t>travel or overnight stays</a:t>
            </a:r>
            <a:r>
              <a:rPr lang="en-US" sz="1665" dirty="0"/>
              <a:t>, accommodation and meals should allow for adequate physical distancing (6 feet or more) wherever feasible. Vehicle occupancy should be limited to no more than 2 people in a standard car, with open windows while travelling, if possible. Vehicle occupants should wear masks. (</a:t>
            </a:r>
            <a:r>
              <a:rPr lang="en-US" sz="1665" u="sng" dirty="0"/>
              <a:t>Note:  </a:t>
            </a:r>
            <a:r>
              <a:rPr lang="en-US" sz="1665" dirty="0"/>
              <a:t>Travel for UNC business is currently restricted to NC; for updates see </a:t>
            </a:r>
            <a:r>
              <a:rPr lang="en-US" sz="1665" u="sng" dirty="0">
                <a:solidFill>
                  <a:schemeClr val="hlink"/>
                </a:solidFill>
                <a:hlinkClick r:id="rId3"/>
              </a:rPr>
              <a:t>University Transportation &amp; Parking website</a:t>
            </a:r>
            <a:r>
              <a:rPr lang="en-US" sz="1665" u="sng" dirty="0"/>
              <a:t>).</a:t>
            </a:r>
            <a:endParaRPr sz="1665" dirty="0"/>
          </a:p>
          <a:p>
            <a:pPr marL="0" lvl="0" indent="0" algn="l" rtl="0">
              <a:lnSpc>
                <a:spcPct val="80000"/>
              </a:lnSpc>
              <a:spcBef>
                <a:spcPts val="0"/>
              </a:spcBef>
              <a:spcAft>
                <a:spcPts val="0"/>
              </a:spcAft>
              <a:buSzPts val="1532"/>
              <a:buNone/>
            </a:pPr>
            <a:endParaRPr sz="1665" dirty="0"/>
          </a:p>
          <a:p>
            <a:pPr marL="306000" lvl="0" indent="-306000" algn="l" rtl="0">
              <a:lnSpc>
                <a:spcPct val="90000"/>
              </a:lnSpc>
              <a:spcBef>
                <a:spcPts val="0"/>
              </a:spcBef>
              <a:spcAft>
                <a:spcPts val="0"/>
              </a:spcAft>
              <a:buSzPts val="1532"/>
              <a:buChar char="◼"/>
            </a:pPr>
            <a:r>
              <a:rPr lang="en-US" sz="1665" dirty="0"/>
              <a:t>When a </a:t>
            </a:r>
            <a:r>
              <a:rPr lang="en-US" sz="1665" u="sng" dirty="0"/>
              <a:t>participant is not able to mask</a:t>
            </a:r>
            <a:r>
              <a:rPr lang="en-US" sz="1665" dirty="0"/>
              <a:t>, staff must wear eye protection in addition to a mask (e.g., a face shield, a face mask with attached face shield, or safety goggles or glasses that offer wrap around protection to the side of the eyes). Standard prescription glasses are not eye protection. All eye protection equipment should be disinfected after use.</a:t>
            </a:r>
            <a:endParaRPr dirty="0"/>
          </a:p>
          <a:p>
            <a:pPr marL="0" lvl="0" indent="0" algn="l" rtl="0">
              <a:lnSpc>
                <a:spcPct val="90000"/>
              </a:lnSpc>
              <a:spcBef>
                <a:spcPts val="0"/>
              </a:spcBef>
              <a:spcAft>
                <a:spcPts val="0"/>
              </a:spcAft>
              <a:buSzPts val="1532"/>
              <a:buNone/>
            </a:pPr>
            <a:endParaRPr sz="1665" dirty="0"/>
          </a:p>
          <a:p>
            <a:pPr marL="306000" lvl="0" indent="-306000" algn="l" rtl="0">
              <a:lnSpc>
                <a:spcPct val="90000"/>
              </a:lnSpc>
              <a:spcBef>
                <a:spcPts val="0"/>
              </a:spcBef>
              <a:spcAft>
                <a:spcPts val="0"/>
              </a:spcAft>
              <a:buSzPts val="1532"/>
              <a:buChar char="◼"/>
            </a:pPr>
            <a:r>
              <a:rPr lang="en-US" sz="1665" u="sng" dirty="0"/>
              <a:t>Gloves</a:t>
            </a:r>
            <a:r>
              <a:rPr lang="en-US" sz="1665" dirty="0"/>
              <a:t> are at the discretion of the project but handwashing/sanitizer is best practice and is a minimum standard.</a:t>
            </a:r>
            <a:endParaRPr dirty="0"/>
          </a:p>
          <a:p>
            <a:pPr marL="0" lvl="0" indent="0" algn="l" rtl="0">
              <a:lnSpc>
                <a:spcPct val="90000"/>
              </a:lnSpc>
              <a:spcBef>
                <a:spcPts val="0"/>
              </a:spcBef>
              <a:spcAft>
                <a:spcPts val="0"/>
              </a:spcAft>
              <a:buSzPts val="1532"/>
              <a:buNone/>
            </a:pPr>
            <a:endParaRPr sz="1665" dirty="0"/>
          </a:p>
          <a:p>
            <a:pPr marL="306000" lvl="0" indent="-306000" algn="l" rtl="0">
              <a:lnSpc>
                <a:spcPct val="90000"/>
              </a:lnSpc>
              <a:spcBef>
                <a:spcPts val="0"/>
              </a:spcBef>
              <a:spcAft>
                <a:spcPts val="0"/>
              </a:spcAft>
              <a:buSzPts val="1532"/>
              <a:buChar char="◼"/>
            </a:pPr>
            <a:r>
              <a:rPr lang="en-US" sz="1665" dirty="0"/>
              <a:t>Anyone </a:t>
            </a:r>
            <a:r>
              <a:rPr lang="en-US" sz="1665" u="sng" dirty="0"/>
              <a:t>accompanying someone to a research appointment</a:t>
            </a:r>
            <a:r>
              <a:rPr lang="en-US" sz="1665" dirty="0"/>
              <a:t>, but not directly involved in the research, should be asked to remain outside of the building.</a:t>
            </a:r>
          </a:p>
          <a:p>
            <a:pPr marL="306000" lvl="0" indent="-306000" algn="l" rtl="0">
              <a:lnSpc>
                <a:spcPct val="90000"/>
              </a:lnSpc>
              <a:spcBef>
                <a:spcPts val="0"/>
              </a:spcBef>
              <a:spcAft>
                <a:spcPts val="0"/>
              </a:spcAft>
              <a:buSzPts val="1532"/>
              <a:buChar char="◼"/>
            </a:pPr>
            <a:endParaRPr lang="en-US" sz="1600" dirty="0"/>
          </a:p>
          <a:p>
            <a:pPr marL="306000" lvl="0" indent="-306000" algn="l" rtl="0">
              <a:lnSpc>
                <a:spcPct val="90000"/>
              </a:lnSpc>
              <a:spcBef>
                <a:spcPts val="0"/>
              </a:spcBef>
              <a:spcAft>
                <a:spcPts val="0"/>
              </a:spcAft>
              <a:buSzPts val="1532"/>
              <a:buChar char="◼"/>
            </a:pPr>
            <a:r>
              <a:rPr lang="en-US" sz="1600" dirty="0"/>
              <a:t>With the exception of minors accompanied by parents/guardians, anyone </a:t>
            </a:r>
            <a:r>
              <a:rPr lang="en-US" sz="1600" u="sng" dirty="0"/>
              <a:t>accompanying a participant who is not directly involved in the research </a:t>
            </a:r>
            <a:r>
              <a:rPr lang="en-US" sz="1600" dirty="0"/>
              <a:t>should be asked to remain outside of the building. </a:t>
            </a:r>
          </a:p>
          <a:p>
            <a:pPr marL="306000" lvl="0" indent="-306000" algn="l" rtl="0">
              <a:lnSpc>
                <a:spcPct val="90000"/>
              </a:lnSpc>
              <a:spcBef>
                <a:spcPts val="0"/>
              </a:spcBef>
              <a:spcAft>
                <a:spcPts val="0"/>
              </a:spcAft>
              <a:buSzPts val="1532"/>
              <a:buChar char="◼"/>
            </a:pPr>
            <a:endParaRPr lang="en-US" sz="1600" dirty="0"/>
          </a:p>
          <a:p>
            <a:pPr marL="306000" lvl="0" indent="-306000" algn="l" rtl="0">
              <a:lnSpc>
                <a:spcPct val="90000"/>
              </a:lnSpc>
              <a:spcBef>
                <a:spcPts val="0"/>
              </a:spcBef>
              <a:spcAft>
                <a:spcPts val="0"/>
              </a:spcAft>
              <a:buSzPts val="1532"/>
              <a:buChar char="◼"/>
            </a:pPr>
            <a:r>
              <a:rPr lang="en-US" sz="1600" dirty="0"/>
              <a:t>Additional safety procedures may be needed for studies of </a:t>
            </a:r>
            <a:r>
              <a:rPr lang="en-US" sz="1600" u="sng" dirty="0"/>
              <a:t>vulnerable populations (</a:t>
            </a:r>
            <a:r>
              <a:rPr lang="en-US" sz="1600" u="sng" dirty="0" err="1"/>
              <a:t>e.g.,older</a:t>
            </a:r>
            <a:r>
              <a:rPr lang="en-US" sz="1600" u="sng" dirty="0"/>
              <a:t> adults, identified health conditions) </a:t>
            </a:r>
            <a:r>
              <a:rPr lang="en-US" sz="1600" dirty="0"/>
              <a:t>. </a:t>
            </a:r>
            <a:endParaRPr lang="en-US" sz="1600" dirty="0">
              <a:solidFill>
                <a:srgbClr val="FF0000"/>
              </a:solidFill>
            </a:endParaRPr>
          </a:p>
          <a:p>
            <a:pPr marL="324000" lvl="1" indent="0" algn="l" rtl="0">
              <a:lnSpc>
                <a:spcPct val="80000"/>
              </a:lnSpc>
              <a:spcBef>
                <a:spcPts val="0"/>
              </a:spcBef>
              <a:spcAft>
                <a:spcPts val="0"/>
              </a:spcAft>
              <a:buSzPts val="1021"/>
              <a:buNone/>
            </a:pPr>
            <a:endParaRPr sz="1110" dirty="0"/>
          </a:p>
          <a:p>
            <a:pPr marL="0" lvl="0" indent="0" algn="l" rtl="0">
              <a:lnSpc>
                <a:spcPct val="90000"/>
              </a:lnSpc>
              <a:spcBef>
                <a:spcPts val="314"/>
              </a:spcBef>
              <a:spcAft>
                <a:spcPts val="0"/>
              </a:spcAft>
              <a:buSzPts val="1446"/>
              <a:buNone/>
            </a:pPr>
            <a:endParaRPr sz="1572" dirty="0"/>
          </a:p>
        </p:txBody>
      </p:sp>
      <p:pic>
        <p:nvPicPr>
          <p:cNvPr id="2" name="Picture 1">
            <a:extLst>
              <a:ext uri="{FF2B5EF4-FFF2-40B4-BE49-F238E27FC236}">
                <a16:creationId xmlns:a16="http://schemas.microsoft.com/office/drawing/2014/main" id="{5AA7E1CC-2C74-8A4F-937B-2AAC2B3F0C90}"/>
              </a:ext>
            </a:extLst>
          </p:cNvPr>
          <p:cNvPicPr>
            <a:picLocks noChangeAspect="1"/>
          </p:cNvPicPr>
          <p:nvPr/>
        </p:nvPicPr>
        <p:blipFill>
          <a:blip r:embed="rId4"/>
          <a:stretch>
            <a:fillRect/>
          </a:stretch>
        </p:blipFill>
        <p:spPr>
          <a:xfrm>
            <a:off x="0" y="0"/>
            <a:ext cx="12192000" cy="6858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8"/>
          <p:cNvSpPr txBox="1">
            <a:spLocks noGrp="1"/>
          </p:cNvSpPr>
          <p:nvPr>
            <p:ph type="title"/>
          </p:nvPr>
        </p:nvSpPr>
        <p:spPr>
          <a:xfrm>
            <a:off x="461923" y="322153"/>
            <a:ext cx="11029616" cy="98833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rgbClr val="3F3F3F"/>
              </a:buClr>
              <a:buSzPts val="2520"/>
              <a:buFont typeface="Franklin Gothic"/>
              <a:buNone/>
            </a:pPr>
            <a:br>
              <a:rPr lang="en-US" sz="2520" b="1"/>
            </a:br>
            <a:br>
              <a:rPr lang="en-US" sz="2520" b="1"/>
            </a:br>
            <a:r>
              <a:rPr lang="en-US" sz="2520" b="1"/>
              <a:t>PART III: COVID-19 SCREENING AND/OR MODIFICATIONS</a:t>
            </a:r>
            <a:endParaRPr sz="2520"/>
          </a:p>
        </p:txBody>
      </p:sp>
      <p:sp>
        <p:nvSpPr>
          <p:cNvPr id="307" name="Google Shape;307;p28"/>
          <p:cNvSpPr txBox="1">
            <a:spLocks noGrp="1"/>
          </p:cNvSpPr>
          <p:nvPr>
            <p:ph type="body" idx="1"/>
          </p:nvPr>
        </p:nvSpPr>
        <p:spPr>
          <a:xfrm>
            <a:off x="461923" y="1219200"/>
            <a:ext cx="11610807" cy="5511800"/>
          </a:xfrm>
          <a:prstGeom prst="rect">
            <a:avLst/>
          </a:prstGeom>
          <a:noFill/>
          <a:ln>
            <a:noFill/>
          </a:ln>
        </p:spPr>
        <p:txBody>
          <a:bodyPr spcFirstLastPara="1" wrap="square" lIns="91425" tIns="45700" rIns="91425" bIns="45700" anchor="ctr" anchorCtr="0">
            <a:normAutofit fontScale="25000" lnSpcReduction="20000"/>
          </a:bodyPr>
          <a:lstStyle/>
          <a:p>
            <a:pPr marL="0" lvl="0" indent="0" algn="l" rtl="0">
              <a:lnSpc>
                <a:spcPct val="120000"/>
              </a:lnSpc>
              <a:spcBef>
                <a:spcPts val="0"/>
              </a:spcBef>
              <a:spcAft>
                <a:spcPts val="0"/>
              </a:spcAft>
              <a:buSzPts val="1497"/>
              <a:buNone/>
            </a:pPr>
            <a:r>
              <a:rPr lang="en-US" sz="1900" dirty="0"/>
              <a:t>1. </a:t>
            </a:r>
            <a:r>
              <a:rPr lang="en-US" sz="5600" b="1" u="sng" dirty="0"/>
              <a:t>COVID-19 Screening Purposes ONLY</a:t>
            </a:r>
            <a:r>
              <a:rPr lang="en-US" sz="5600" dirty="0"/>
              <a:t>:  If you need to screen subjects for coronavirus or COVID-19, this is not considered a “research activity” and can be done </a:t>
            </a:r>
            <a:r>
              <a:rPr lang="en-US" sz="5600" u="sng" dirty="0"/>
              <a:t>without IRB approval</a:t>
            </a:r>
            <a:r>
              <a:rPr lang="en-US" sz="5600" dirty="0"/>
              <a:t>, provided you are not using this data for research purposes.</a:t>
            </a:r>
            <a:endParaRPr sz="5600" dirty="0"/>
          </a:p>
          <a:p>
            <a:pPr marL="0" lvl="0" indent="0" algn="l" rtl="0">
              <a:lnSpc>
                <a:spcPct val="120000"/>
              </a:lnSpc>
              <a:spcBef>
                <a:spcPts val="0"/>
              </a:spcBef>
              <a:spcAft>
                <a:spcPts val="0"/>
              </a:spcAft>
              <a:buSzPts val="1497"/>
              <a:buNone/>
            </a:pPr>
            <a:endParaRPr sz="5600" dirty="0"/>
          </a:p>
          <a:p>
            <a:pPr marL="0" lvl="0" indent="0" algn="l" rtl="0">
              <a:lnSpc>
                <a:spcPct val="120000"/>
              </a:lnSpc>
              <a:spcBef>
                <a:spcPts val="325"/>
              </a:spcBef>
              <a:spcAft>
                <a:spcPts val="0"/>
              </a:spcAft>
              <a:buSzPts val="1497"/>
              <a:buNone/>
            </a:pPr>
            <a:r>
              <a:rPr lang="en-US" sz="5600" dirty="0"/>
              <a:t>2. </a:t>
            </a:r>
            <a:r>
              <a:rPr lang="en-US" sz="5600" b="1" u="sng" dirty="0"/>
              <a:t>Other COVID-19 Modifications</a:t>
            </a:r>
            <a:r>
              <a:rPr lang="en-US" sz="5600" dirty="0"/>
              <a:t>:  If you need to alter your research processes from currently IRB approved processes or forms due to COVID-19, IRB instructs that PIs submit these as </a:t>
            </a:r>
            <a:r>
              <a:rPr lang="en-US" sz="5600" u="sng" dirty="0"/>
              <a:t>modifications</a:t>
            </a:r>
            <a:r>
              <a:rPr lang="en-US" sz="5600" dirty="0"/>
              <a:t> and in the </a:t>
            </a:r>
            <a:r>
              <a:rPr lang="en-US" sz="5600" u="sng" dirty="0"/>
              <a:t>coversheet please state “COVID-19” </a:t>
            </a:r>
            <a:r>
              <a:rPr lang="en-US" sz="5600" dirty="0"/>
              <a:t>and include your </a:t>
            </a:r>
            <a:r>
              <a:rPr lang="en-US" sz="5600" u="sng" dirty="0"/>
              <a:t>justification</a:t>
            </a:r>
            <a:r>
              <a:rPr lang="en-US" sz="5600" dirty="0"/>
              <a:t>.  </a:t>
            </a:r>
          </a:p>
          <a:p>
            <a:pPr marL="0" lvl="0" indent="0" algn="l" rtl="0">
              <a:lnSpc>
                <a:spcPct val="120000"/>
              </a:lnSpc>
              <a:spcBef>
                <a:spcPts val="0"/>
              </a:spcBef>
              <a:spcAft>
                <a:spcPts val="0"/>
              </a:spcAft>
              <a:buSzPts val="1497"/>
              <a:buNone/>
            </a:pPr>
            <a:endParaRPr lang="en-US" sz="5600" dirty="0"/>
          </a:p>
          <a:p>
            <a:pPr marL="0" lvl="0" indent="0">
              <a:lnSpc>
                <a:spcPct val="120000"/>
              </a:lnSpc>
              <a:spcBef>
                <a:spcPts val="325"/>
              </a:spcBef>
              <a:buSzPts val="1497"/>
              <a:buNone/>
            </a:pPr>
            <a:r>
              <a:rPr lang="en-US" sz="5600" dirty="0"/>
              <a:t>Modifications may include, but are not limited to changes to: </a:t>
            </a:r>
            <a:r>
              <a:rPr lang="en-US" sz="5600" b="1" dirty="0"/>
              <a:t>consent, delivery method </a:t>
            </a:r>
            <a:r>
              <a:rPr lang="en-US" sz="5600" dirty="0"/>
              <a:t>(e.g., remote, electronic</a:t>
            </a:r>
            <a:r>
              <a:rPr lang="en-US" sz="5600" b="1" dirty="0"/>
              <a:t>), personnel changes </a:t>
            </a:r>
            <a:r>
              <a:rPr lang="en-US" sz="5600" dirty="0"/>
              <a:t>(e.g., to ensure coverage)</a:t>
            </a:r>
            <a:r>
              <a:rPr lang="en-US" sz="5600" b="1" dirty="0"/>
              <a:t>, </a:t>
            </a:r>
            <a:r>
              <a:rPr lang="en-US" sz="5600" dirty="0"/>
              <a:t>and/or </a:t>
            </a:r>
            <a:r>
              <a:rPr lang="en-US" sz="5600" b="1" dirty="0"/>
              <a:t>postponement and/or suspension of some or all of study activities (</a:t>
            </a:r>
            <a:r>
              <a:rPr lang="en-US" sz="5600" dirty="0"/>
              <a:t>please see OVCR’s </a:t>
            </a:r>
            <a:r>
              <a:rPr lang="en-US" sz="5600" b="1" dirty="0"/>
              <a:t>COVID Submission Table IRB </a:t>
            </a:r>
            <a:r>
              <a:rPr lang="en-US" sz="5600" dirty="0"/>
              <a:t>posted on our website: </a:t>
            </a:r>
            <a:r>
              <a:rPr lang="en-US" sz="5600" dirty="0">
                <a:solidFill>
                  <a:schemeClr val="accent1"/>
                </a:solidFill>
                <a:hlinkClick r:id="rId3">
                  <a:extLst>
                    <a:ext uri="{A12FA001-AC4F-418D-AE19-62706E023703}">
                      <ahyp:hlinkClr xmlns:ahyp="http://schemas.microsoft.com/office/drawing/2018/hyperlinkcolor" val="tx"/>
                    </a:ext>
                  </a:extLst>
                </a:hlinkClick>
              </a:rPr>
              <a:t>https://psychology.unc.edu/covid/</a:t>
            </a:r>
            <a:r>
              <a:rPr lang="en-US" sz="5600" dirty="0">
                <a:solidFill>
                  <a:schemeClr val="accent1"/>
                </a:solidFill>
              </a:rPr>
              <a:t> </a:t>
            </a:r>
            <a:r>
              <a:rPr lang="en-US" sz="5600" dirty="0"/>
              <a:t>for additional guidance).  </a:t>
            </a:r>
            <a:endParaRPr lang="en-US" sz="5600" b="1" dirty="0"/>
          </a:p>
          <a:p>
            <a:pPr marL="0" lvl="0" indent="0">
              <a:lnSpc>
                <a:spcPct val="120000"/>
              </a:lnSpc>
              <a:spcBef>
                <a:spcPts val="325"/>
              </a:spcBef>
              <a:buSzPts val="1497"/>
              <a:buNone/>
            </a:pPr>
            <a:endParaRPr lang="en-US" sz="5600" b="1" dirty="0"/>
          </a:p>
          <a:p>
            <a:pPr marL="0" lvl="0" indent="0">
              <a:lnSpc>
                <a:spcPct val="120000"/>
              </a:lnSpc>
              <a:spcBef>
                <a:spcPts val="325"/>
              </a:spcBef>
              <a:buSzPts val="1497"/>
              <a:buNone/>
            </a:pPr>
            <a:r>
              <a:rPr lang="en-US" sz="5600" b="1" dirty="0"/>
              <a:t>Modification submissions should include:</a:t>
            </a:r>
          </a:p>
          <a:p>
            <a:pPr marL="0" lvl="0" indent="0" algn="l" rtl="0">
              <a:lnSpc>
                <a:spcPct val="120000"/>
              </a:lnSpc>
              <a:spcBef>
                <a:spcPts val="325"/>
              </a:spcBef>
              <a:spcAft>
                <a:spcPts val="0"/>
              </a:spcAft>
              <a:buSzPts val="1497"/>
              <a:buNone/>
            </a:pPr>
            <a:endParaRPr sz="5600" dirty="0"/>
          </a:p>
          <a:p>
            <a:pPr marL="306000" lvl="0" indent="-306000" algn="l" rtl="0">
              <a:lnSpc>
                <a:spcPct val="120000"/>
              </a:lnSpc>
              <a:spcBef>
                <a:spcPts val="0"/>
              </a:spcBef>
              <a:spcAft>
                <a:spcPts val="0"/>
              </a:spcAft>
              <a:buSzPts val="1497"/>
              <a:buChar char="◼"/>
            </a:pPr>
            <a:r>
              <a:rPr lang="en-US" sz="5600" dirty="0"/>
              <a:t>Any changes to the </a:t>
            </a:r>
            <a:r>
              <a:rPr lang="en-US" sz="5600" u="sng" dirty="0"/>
              <a:t>consent process</a:t>
            </a:r>
            <a:r>
              <a:rPr lang="en-US" sz="5600" dirty="0"/>
              <a:t>, including alterations/waivers of signature or other elements as required.  </a:t>
            </a:r>
            <a:endParaRPr sz="5600" dirty="0"/>
          </a:p>
          <a:p>
            <a:pPr marL="306000" lvl="0" indent="-306000" algn="l" rtl="0">
              <a:lnSpc>
                <a:spcPct val="120000"/>
              </a:lnSpc>
              <a:spcBef>
                <a:spcPts val="925"/>
              </a:spcBef>
              <a:spcAft>
                <a:spcPts val="0"/>
              </a:spcAft>
              <a:buSzPts val="1497"/>
              <a:buChar char="◼"/>
            </a:pPr>
            <a:r>
              <a:rPr lang="en-US" sz="5600" dirty="0"/>
              <a:t>Subjects requiring </a:t>
            </a:r>
            <a:r>
              <a:rPr lang="en-US" sz="5600" u="sng" dirty="0"/>
              <a:t>samples</a:t>
            </a:r>
            <a:r>
              <a:rPr lang="en-US" sz="5600" dirty="0"/>
              <a:t> to be drawn as part of their research participation may be allowed to have samples collected at another organization, such as their local provider clinic, provided that this group routinely provides sample collections as a service.  </a:t>
            </a:r>
            <a:endParaRPr sz="5600" dirty="0"/>
          </a:p>
          <a:p>
            <a:pPr marL="306000" lvl="0" indent="-306000" algn="l" rtl="0">
              <a:lnSpc>
                <a:spcPct val="120000"/>
              </a:lnSpc>
              <a:spcBef>
                <a:spcPts val="925"/>
              </a:spcBef>
              <a:spcAft>
                <a:spcPts val="0"/>
              </a:spcAft>
              <a:buSzPts val="1497"/>
              <a:buChar char="◼"/>
            </a:pPr>
            <a:r>
              <a:rPr lang="en-US" sz="5600" dirty="0"/>
              <a:t>If a subject is </a:t>
            </a:r>
            <a:r>
              <a:rPr lang="en-US" sz="5600" u="sng" dirty="0"/>
              <a:t>unable to travel to UNC </a:t>
            </a:r>
            <a:r>
              <a:rPr lang="en-US" sz="5600" dirty="0"/>
              <a:t>there may be other options available for them to have a sample collected for research purposes.  Please consult with OHRE for further guidance.</a:t>
            </a:r>
          </a:p>
          <a:p>
            <a:pPr marL="306000" indent="-306000">
              <a:lnSpc>
                <a:spcPct val="120000"/>
              </a:lnSpc>
              <a:spcBef>
                <a:spcPts val="925"/>
              </a:spcBef>
              <a:buSzPts val="1497"/>
            </a:pPr>
            <a:r>
              <a:rPr lang="en-US" sz="5600" dirty="0">
                <a:solidFill>
                  <a:schemeClr val="tx1"/>
                </a:solidFill>
              </a:rPr>
              <a:t>Research involving undergrads (</a:t>
            </a:r>
            <a:r>
              <a:rPr lang="en-US" sz="5600" u="sng" dirty="0">
                <a:solidFill>
                  <a:schemeClr val="tx1"/>
                </a:solidFill>
              </a:rPr>
              <a:t>research participation subject pool</a:t>
            </a:r>
            <a:r>
              <a:rPr lang="en-US" sz="5600" dirty="0">
                <a:solidFill>
                  <a:schemeClr val="tx1"/>
                </a:solidFill>
              </a:rPr>
              <a:t>) should be modified taking into account the possibility that these individuals will have a hard time complying with social distancing if they are living in dorms and attending in person classes. </a:t>
            </a:r>
          </a:p>
          <a:p>
            <a:pPr marL="306000" lvl="0" indent="-306000" algn="l" rtl="0">
              <a:lnSpc>
                <a:spcPct val="90000"/>
              </a:lnSpc>
              <a:spcBef>
                <a:spcPts val="925"/>
              </a:spcBef>
              <a:spcAft>
                <a:spcPts val="0"/>
              </a:spcAft>
              <a:buSzPts val="1497"/>
              <a:buChar char="◼"/>
            </a:pPr>
            <a:endParaRPr sz="2300" dirty="0"/>
          </a:p>
          <a:p>
            <a:pPr marL="0" lvl="0" indent="0" algn="l" rtl="0">
              <a:lnSpc>
                <a:spcPct val="90000"/>
              </a:lnSpc>
              <a:spcBef>
                <a:spcPts val="863"/>
              </a:spcBef>
              <a:spcAft>
                <a:spcPts val="0"/>
              </a:spcAft>
              <a:buSzPts val="1212"/>
              <a:buNone/>
            </a:pPr>
            <a:br>
              <a:rPr lang="en-US" sz="2300" dirty="0"/>
            </a:br>
            <a:endParaRPr sz="23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1"/>
          <p:cNvSpPr txBox="1">
            <a:spLocks noGrp="1"/>
          </p:cNvSpPr>
          <p:nvPr>
            <p:ph type="title"/>
          </p:nvPr>
        </p:nvSpPr>
        <p:spPr>
          <a:xfrm>
            <a:off x="581192" y="702156"/>
            <a:ext cx="11029616" cy="785985"/>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rgbClr val="3F3F3F"/>
              </a:buClr>
              <a:buSzPts val="2520"/>
              <a:buFont typeface="Franklin Gothic"/>
              <a:buNone/>
            </a:pPr>
            <a:r>
              <a:rPr lang="en-US" sz="2520" dirty="0"/>
              <a:t>PART III:  COVID-RELATED MODIFICATIONS TO CONSENT PROCESS</a:t>
            </a:r>
            <a:br>
              <a:rPr lang="en-US" sz="2520" dirty="0"/>
            </a:br>
            <a:endParaRPr sz="2520" dirty="0"/>
          </a:p>
        </p:txBody>
      </p:sp>
      <p:sp>
        <p:nvSpPr>
          <p:cNvPr id="325" name="Google Shape;325;p31"/>
          <p:cNvSpPr txBox="1">
            <a:spLocks noGrp="1"/>
          </p:cNvSpPr>
          <p:nvPr>
            <p:ph type="body" idx="1"/>
          </p:nvPr>
        </p:nvSpPr>
        <p:spPr>
          <a:xfrm>
            <a:off x="581192" y="1488141"/>
            <a:ext cx="11029615" cy="4487209"/>
          </a:xfrm>
          <a:prstGeom prst="rect">
            <a:avLst/>
          </a:prstGeom>
          <a:noFill/>
          <a:ln>
            <a:noFill/>
          </a:ln>
        </p:spPr>
        <p:txBody>
          <a:bodyPr spcFirstLastPara="1" wrap="square" lIns="91425" tIns="45700" rIns="91425" bIns="45700" anchor="ctr" anchorCtr="0">
            <a:normAutofit lnSpcReduction="10000"/>
          </a:bodyPr>
          <a:lstStyle/>
          <a:p>
            <a:pPr marL="630000" lvl="1" indent="-306000" algn="l" rtl="0">
              <a:lnSpc>
                <a:spcPct val="110000"/>
              </a:lnSpc>
              <a:spcBef>
                <a:spcPts val="0"/>
              </a:spcBef>
              <a:spcAft>
                <a:spcPts val="0"/>
              </a:spcAft>
              <a:buSzPts val="1564"/>
              <a:buChar char="◼"/>
            </a:pPr>
            <a:r>
              <a:rPr lang="en-US" sz="1700" dirty="0"/>
              <a:t>As part of the ongoing </a:t>
            </a:r>
            <a:r>
              <a:rPr lang="en-US" sz="1700" u="sng" dirty="0"/>
              <a:t>consent process</a:t>
            </a:r>
            <a:r>
              <a:rPr lang="en-US" sz="1700" dirty="0"/>
              <a:t>, participants, especially those at high risk for severe negative outcomes, should understand the risks related to any breach or potential breach of distancing. </a:t>
            </a:r>
            <a:endParaRPr dirty="0"/>
          </a:p>
          <a:p>
            <a:pPr marL="324000" lvl="1" indent="0" algn="l" rtl="0">
              <a:lnSpc>
                <a:spcPct val="110000"/>
              </a:lnSpc>
              <a:spcBef>
                <a:spcPts val="0"/>
              </a:spcBef>
              <a:spcAft>
                <a:spcPts val="0"/>
              </a:spcAft>
              <a:buSzPts val="1564"/>
              <a:buNone/>
            </a:pPr>
            <a:endParaRPr sz="1700" dirty="0"/>
          </a:p>
          <a:p>
            <a:pPr marL="630000" lvl="1" indent="-306000">
              <a:lnSpc>
                <a:spcPct val="110000"/>
              </a:lnSpc>
              <a:spcBef>
                <a:spcPts val="0"/>
              </a:spcBef>
              <a:buSzPts val="1564"/>
            </a:pPr>
            <a:r>
              <a:rPr lang="en-US" sz="1700" dirty="0"/>
              <a:t>The OHRE/IRB has provided a fill-in the-blank </a:t>
            </a:r>
            <a:r>
              <a:rPr lang="en-US" sz="1700" b="1" u="sng" dirty="0"/>
              <a:t>COVID Information Sheet </a:t>
            </a:r>
            <a:r>
              <a:rPr lang="en-US" sz="1700" dirty="0"/>
              <a:t>to provide to participants for this purpose. Using form “as is” does not require permission (an IRB modification) to your protocol (the form and companion OVCR letter can be found at:  https://</a:t>
            </a:r>
            <a:r>
              <a:rPr lang="en-US" sz="1700" dirty="0" err="1"/>
              <a:t>psychology.unc.edu</a:t>
            </a:r>
            <a:r>
              <a:rPr lang="en-US" sz="1700" dirty="0"/>
              <a:t>/</a:t>
            </a:r>
            <a:r>
              <a:rPr lang="en-US" sz="1700" dirty="0" err="1"/>
              <a:t>covid</a:t>
            </a:r>
            <a:r>
              <a:rPr lang="en-US" sz="1700" dirty="0"/>
              <a:t>/) </a:t>
            </a:r>
            <a:endParaRPr dirty="0"/>
          </a:p>
          <a:p>
            <a:pPr marL="324000" lvl="1" indent="0" algn="l" rtl="0">
              <a:lnSpc>
                <a:spcPct val="110000"/>
              </a:lnSpc>
              <a:spcBef>
                <a:spcPts val="0"/>
              </a:spcBef>
              <a:spcAft>
                <a:spcPts val="0"/>
              </a:spcAft>
              <a:buSzPts val="1564"/>
              <a:buNone/>
            </a:pPr>
            <a:endParaRPr sz="1700" dirty="0"/>
          </a:p>
          <a:p>
            <a:pPr marL="630000" lvl="1" indent="-306000" algn="l" rtl="0">
              <a:lnSpc>
                <a:spcPct val="110000"/>
              </a:lnSpc>
              <a:spcBef>
                <a:spcPts val="0"/>
              </a:spcBef>
              <a:spcAft>
                <a:spcPts val="0"/>
              </a:spcAft>
              <a:buSzPts val="1656"/>
              <a:buChar char="◼"/>
            </a:pPr>
            <a:r>
              <a:rPr lang="en-US" sz="1800" dirty="0"/>
              <a:t>Prior to participants visiting campus (or meeting at a non-campus location), research staff should explain </a:t>
            </a:r>
            <a:r>
              <a:rPr lang="en-US" sz="1800" u="sng" dirty="0"/>
              <a:t>potential risks </a:t>
            </a:r>
            <a:r>
              <a:rPr lang="en-US" sz="1800" dirty="0"/>
              <a:t>of doing the visit during COVID-19, provide an opportunity for participants to ask </a:t>
            </a:r>
            <a:r>
              <a:rPr lang="en-US" sz="1800" u="sng" dirty="0"/>
              <a:t>questions</a:t>
            </a:r>
            <a:r>
              <a:rPr lang="en-US" sz="1800" dirty="0"/>
              <a:t>, &amp; confirm that participants </a:t>
            </a:r>
            <a:r>
              <a:rPr lang="en-US" sz="1800" u="sng" dirty="0"/>
              <a:t>agree willingly </a:t>
            </a:r>
            <a:r>
              <a:rPr lang="en-US" sz="1800" dirty="0"/>
              <a:t>to the visit. </a:t>
            </a:r>
            <a:endParaRPr dirty="0"/>
          </a:p>
          <a:p>
            <a:pPr marL="324000" lvl="1" indent="0" algn="l" rtl="0">
              <a:lnSpc>
                <a:spcPct val="110000"/>
              </a:lnSpc>
              <a:spcBef>
                <a:spcPts val="0"/>
              </a:spcBef>
              <a:spcAft>
                <a:spcPts val="0"/>
              </a:spcAft>
              <a:buSzPts val="1656"/>
              <a:buNone/>
            </a:pPr>
            <a:endParaRPr sz="1800" dirty="0"/>
          </a:p>
          <a:p>
            <a:pPr marL="630000" lvl="1" indent="-306000" algn="l" rtl="0">
              <a:lnSpc>
                <a:spcPct val="110000"/>
              </a:lnSpc>
              <a:spcBef>
                <a:spcPts val="0"/>
              </a:spcBef>
              <a:spcAft>
                <a:spcPts val="0"/>
              </a:spcAft>
              <a:buSzPts val="1656"/>
              <a:buChar char="◼"/>
            </a:pPr>
            <a:r>
              <a:rPr lang="en-US" sz="1800" u="sng" dirty="0"/>
              <a:t>Remote consent </a:t>
            </a:r>
            <a:r>
              <a:rPr lang="en-US" sz="1800" dirty="0"/>
              <a:t>is encouraged if approval has been granted by the IRB. </a:t>
            </a:r>
            <a:endParaRPr dirty="0"/>
          </a:p>
          <a:p>
            <a:pPr marL="630000" lvl="1" indent="-200844" algn="l" rtl="0">
              <a:lnSpc>
                <a:spcPct val="110000"/>
              </a:lnSpc>
              <a:spcBef>
                <a:spcPts val="0"/>
              </a:spcBef>
              <a:spcAft>
                <a:spcPts val="0"/>
              </a:spcAft>
              <a:buSzPts val="1656"/>
              <a:buNone/>
            </a:pPr>
            <a:endParaRPr sz="1800" dirty="0"/>
          </a:p>
          <a:p>
            <a:pPr marL="630000" lvl="1" indent="-306000" algn="l" rtl="0">
              <a:lnSpc>
                <a:spcPct val="110000"/>
              </a:lnSpc>
              <a:spcBef>
                <a:spcPts val="0"/>
              </a:spcBef>
              <a:spcAft>
                <a:spcPts val="0"/>
              </a:spcAft>
              <a:buSzPts val="1656"/>
              <a:buChar char="◼"/>
            </a:pPr>
            <a:r>
              <a:rPr lang="en-US" sz="1800" dirty="0"/>
              <a:t>For additional UNC Health Guidance on COVID-19, please visit the </a:t>
            </a:r>
            <a:r>
              <a:rPr lang="en-US" sz="1800" u="sng" dirty="0">
                <a:solidFill>
                  <a:schemeClr val="hlink"/>
                </a:solidFill>
                <a:hlinkClick r:id="rId3"/>
              </a:rPr>
              <a:t>Clinical Research Support Office (CRSO)’</a:t>
            </a:r>
            <a:r>
              <a:rPr lang="en-US" sz="1800" dirty="0"/>
              <a:t>s response page.</a:t>
            </a:r>
            <a:endParaRPr dirty="0"/>
          </a:p>
          <a:p>
            <a:pPr marL="630000" lvl="1" indent="-235896" algn="l" rtl="0">
              <a:spcBef>
                <a:spcPts val="240"/>
              </a:spcBef>
              <a:spcAft>
                <a:spcPts val="0"/>
              </a:spcAft>
              <a:buSzPts val="1104"/>
              <a:buNone/>
            </a:pPr>
            <a:endParaRPr sz="1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0"/>
          <p:cNvSpPr txBox="1">
            <a:spLocks noGrp="1"/>
          </p:cNvSpPr>
          <p:nvPr>
            <p:ph type="title"/>
          </p:nvPr>
        </p:nvSpPr>
        <p:spPr>
          <a:xfrm>
            <a:off x="521556" y="292336"/>
            <a:ext cx="11491537" cy="98833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rgbClr val="3F3F3F"/>
              </a:buClr>
              <a:buSzPts val="2520"/>
              <a:buFont typeface="Franklin Gothic"/>
              <a:buNone/>
            </a:pPr>
            <a:br>
              <a:rPr lang="en-US" sz="2520" b="1"/>
            </a:br>
            <a:br>
              <a:rPr lang="en-US" sz="2520" b="1"/>
            </a:br>
            <a:r>
              <a:rPr lang="en-US" sz="2520" b="1"/>
              <a:t>PART III: COVID-RELATED MODIFICATIONS FOR REMOTE ACTIVITIES</a:t>
            </a:r>
            <a:endParaRPr sz="2520"/>
          </a:p>
        </p:txBody>
      </p:sp>
      <p:sp>
        <p:nvSpPr>
          <p:cNvPr id="319" name="Google Shape;319;p30"/>
          <p:cNvSpPr txBox="1">
            <a:spLocks noGrp="1"/>
          </p:cNvSpPr>
          <p:nvPr>
            <p:ph type="body" idx="1"/>
          </p:nvPr>
        </p:nvSpPr>
        <p:spPr>
          <a:xfrm>
            <a:off x="581193" y="1600752"/>
            <a:ext cx="11610807" cy="4253948"/>
          </a:xfrm>
          <a:prstGeom prst="rect">
            <a:avLst/>
          </a:prstGeom>
          <a:noFill/>
          <a:ln>
            <a:noFill/>
          </a:ln>
        </p:spPr>
        <p:txBody>
          <a:bodyPr spcFirstLastPara="1" wrap="square" lIns="91425" tIns="45700" rIns="91425" bIns="45700" anchor="ctr" anchorCtr="0">
            <a:noAutofit/>
          </a:bodyPr>
          <a:lstStyle/>
          <a:p>
            <a:pPr marL="306000" lvl="0" indent="-206686" algn="l" rtl="0">
              <a:lnSpc>
                <a:spcPct val="100000"/>
              </a:lnSpc>
              <a:spcBef>
                <a:spcPts val="0"/>
              </a:spcBef>
              <a:spcAft>
                <a:spcPts val="0"/>
              </a:spcAft>
              <a:buSzPts val="1564"/>
              <a:buNone/>
            </a:pPr>
            <a:endParaRPr dirty="0"/>
          </a:p>
          <a:p>
            <a:pPr marL="306000" lvl="0" indent="-206686" algn="l" rtl="0">
              <a:lnSpc>
                <a:spcPct val="100000"/>
              </a:lnSpc>
              <a:spcBef>
                <a:spcPts val="0"/>
              </a:spcBef>
              <a:spcAft>
                <a:spcPts val="0"/>
              </a:spcAft>
              <a:buSzPts val="1564"/>
              <a:buNone/>
            </a:pPr>
            <a:endParaRPr dirty="0"/>
          </a:p>
          <a:p>
            <a:pPr marL="306000" lvl="0" indent="-306000" algn="l" rtl="0">
              <a:lnSpc>
                <a:spcPct val="100000"/>
              </a:lnSpc>
              <a:spcBef>
                <a:spcPts val="0"/>
              </a:spcBef>
              <a:spcAft>
                <a:spcPts val="0"/>
              </a:spcAft>
              <a:buSzPts val="1564"/>
              <a:buChar char="◼"/>
            </a:pPr>
            <a:endParaRPr lang="en-US" dirty="0"/>
          </a:p>
          <a:p>
            <a:pPr marL="306000" lvl="0" indent="-306000" algn="l" rtl="0">
              <a:lnSpc>
                <a:spcPct val="100000"/>
              </a:lnSpc>
              <a:spcBef>
                <a:spcPts val="0"/>
              </a:spcBef>
              <a:spcAft>
                <a:spcPts val="0"/>
              </a:spcAft>
              <a:buSzPts val="1564"/>
              <a:buChar char="◼"/>
            </a:pPr>
            <a:r>
              <a:rPr lang="en-US" dirty="0"/>
              <a:t>Consistent with pre-COVID practice, certification of IRBIS submissions confirms PIs will use the IT systems designated by the respective </a:t>
            </a:r>
            <a:r>
              <a:rPr lang="en-US" u="sng" dirty="0"/>
              <a:t>IRBIS security tier</a:t>
            </a:r>
            <a:r>
              <a:rPr lang="en-US" dirty="0"/>
              <a:t>, this also includes sharing data with sponsors or others outside of UNC.  These standards remain in place. </a:t>
            </a:r>
            <a:endParaRPr dirty="0"/>
          </a:p>
          <a:p>
            <a:pPr marL="0" lvl="0" indent="0" algn="l" rtl="0">
              <a:lnSpc>
                <a:spcPct val="100000"/>
              </a:lnSpc>
              <a:spcBef>
                <a:spcPts val="0"/>
              </a:spcBef>
              <a:spcAft>
                <a:spcPts val="0"/>
              </a:spcAft>
              <a:buSzPts val="1564"/>
              <a:buNone/>
            </a:pPr>
            <a:endParaRPr dirty="0"/>
          </a:p>
          <a:p>
            <a:pPr marL="306000" lvl="0" indent="-306000" algn="l" rtl="0">
              <a:lnSpc>
                <a:spcPct val="100000"/>
              </a:lnSpc>
              <a:spcBef>
                <a:spcPts val="0"/>
              </a:spcBef>
              <a:spcAft>
                <a:spcPts val="0"/>
              </a:spcAft>
              <a:buSzPts val="1564"/>
              <a:buChar char="◼"/>
            </a:pPr>
            <a:r>
              <a:rPr lang="en-US" dirty="0"/>
              <a:t>The </a:t>
            </a:r>
            <a:r>
              <a:rPr lang="en-US" u="sng" dirty="0">
                <a:solidFill>
                  <a:schemeClr val="hlink"/>
                </a:solidFill>
                <a:hlinkClick r:id="rId3"/>
              </a:rPr>
              <a:t>Safe Computing at UNC site</a:t>
            </a:r>
            <a:r>
              <a:rPr lang="en-US" dirty="0"/>
              <a:t> and specifically </a:t>
            </a:r>
            <a:r>
              <a:rPr lang="en-US" u="sng" dirty="0">
                <a:solidFill>
                  <a:schemeClr val="hlink"/>
                </a:solidFill>
                <a:hlinkClick r:id="rId4"/>
              </a:rPr>
              <a:t>Zoom at UNC</a:t>
            </a:r>
            <a:r>
              <a:rPr lang="en-US" dirty="0"/>
              <a:t> can both be used as resources to help identify strategies or ways to appropriately communicate and share, which may include solutions such as “OneDrive and Office 365”. </a:t>
            </a:r>
            <a:endParaRPr dirty="0"/>
          </a:p>
          <a:p>
            <a:pPr marL="0" lvl="0" indent="0" algn="l" rtl="0">
              <a:lnSpc>
                <a:spcPct val="100000"/>
              </a:lnSpc>
              <a:spcBef>
                <a:spcPts val="0"/>
              </a:spcBef>
              <a:spcAft>
                <a:spcPts val="0"/>
              </a:spcAft>
              <a:buSzPts val="1564"/>
              <a:buNone/>
            </a:pPr>
            <a:endParaRPr dirty="0"/>
          </a:p>
          <a:p>
            <a:pPr marL="306000" lvl="0" indent="-306000" algn="l" rtl="0">
              <a:lnSpc>
                <a:spcPct val="100000"/>
              </a:lnSpc>
              <a:spcBef>
                <a:spcPts val="0"/>
              </a:spcBef>
              <a:spcAft>
                <a:spcPts val="0"/>
              </a:spcAft>
              <a:buSzPts val="1564"/>
              <a:buChar char="◼"/>
            </a:pPr>
            <a:r>
              <a:rPr lang="en-US" dirty="0"/>
              <a:t> If you need guidance regarding </a:t>
            </a:r>
            <a:r>
              <a:rPr lang="en-US" u="sng" dirty="0"/>
              <a:t>appropriate settings and accounts </a:t>
            </a:r>
            <a:r>
              <a:rPr lang="en-US" dirty="0"/>
              <a:t>(e.g., FDA Part 11 Compliance, PHI, and FERPA), OHRE recommends contacting your Information Security Liaisons (ISL)/IT Liaison and involving them prior to submitting.  </a:t>
            </a:r>
            <a:endParaRPr dirty="0"/>
          </a:p>
          <a:p>
            <a:pPr marL="0" lvl="0" indent="0" algn="l" rtl="0">
              <a:lnSpc>
                <a:spcPct val="100000"/>
              </a:lnSpc>
              <a:spcBef>
                <a:spcPts val="0"/>
              </a:spcBef>
              <a:spcAft>
                <a:spcPts val="0"/>
              </a:spcAft>
              <a:buSzPts val="1564"/>
              <a:buNone/>
            </a:pPr>
            <a:endParaRPr dirty="0"/>
          </a:p>
          <a:p>
            <a:pPr marL="306000" lvl="0" indent="-306000">
              <a:lnSpc>
                <a:spcPct val="100000"/>
              </a:lnSpc>
              <a:spcBef>
                <a:spcPts val="0"/>
              </a:spcBef>
              <a:buSzPts val="1564"/>
            </a:pPr>
            <a:r>
              <a:rPr lang="en-US" dirty="0">
                <a:solidFill>
                  <a:schemeClr val="tx1"/>
                </a:solidFill>
              </a:rPr>
              <a:t>The ITL for our Department is: </a:t>
            </a:r>
            <a:r>
              <a:rPr lang="en-US" u="sng" dirty="0">
                <a:solidFill>
                  <a:schemeClr val="tx1"/>
                </a:solidFill>
              </a:rPr>
              <a:t>Hugh Meriwether </a:t>
            </a:r>
            <a:r>
              <a:rPr lang="en-US" dirty="0">
                <a:solidFill>
                  <a:schemeClr val="tx1"/>
                </a:solidFill>
              </a:rPr>
              <a:t>(</a:t>
            </a:r>
            <a:r>
              <a:rPr lang="en-US" dirty="0" err="1">
                <a:solidFill>
                  <a:schemeClr val="tx1"/>
                </a:solidFill>
              </a:rPr>
              <a:t>hugh_meriwether@unc.edu</a:t>
            </a:r>
            <a:r>
              <a:rPr lang="en-US" dirty="0">
                <a:solidFill>
                  <a:schemeClr val="tx1"/>
                </a:solidFill>
              </a:rPr>
              <a:t>)</a:t>
            </a:r>
          </a:p>
          <a:p>
            <a:pPr marL="306000" lvl="0" indent="-306000" algn="l" rtl="0">
              <a:lnSpc>
                <a:spcPct val="100000"/>
              </a:lnSpc>
              <a:spcBef>
                <a:spcPts val="0"/>
              </a:spcBef>
              <a:spcAft>
                <a:spcPts val="0"/>
              </a:spcAft>
              <a:buSzPts val="1564"/>
              <a:buChar char="◼"/>
            </a:pPr>
            <a:endParaRPr lang="en-US" u="sng" dirty="0">
              <a:solidFill>
                <a:schemeClr val="tx1"/>
              </a:solidFill>
              <a:hlinkClick r:id="rId5">
                <a:extLst>
                  <a:ext uri="{A12FA001-AC4F-418D-AE19-62706E023703}">
                    <ahyp:hlinkClr xmlns:ahyp="http://schemas.microsoft.com/office/drawing/2018/hyperlinkcolor" val="tx"/>
                  </a:ext>
                </a:extLst>
              </a:hlinkClick>
            </a:endParaRPr>
          </a:p>
          <a:p>
            <a:pPr marL="0" lvl="0" indent="0" algn="l" rtl="0">
              <a:lnSpc>
                <a:spcPct val="110000"/>
              </a:lnSpc>
              <a:spcBef>
                <a:spcPts val="360"/>
              </a:spcBef>
              <a:spcAft>
                <a:spcPts val="0"/>
              </a:spcAft>
              <a:buSzPts val="1656"/>
              <a:buNone/>
            </a:pPr>
            <a:br>
              <a:rPr lang="en-US" sz="1800" dirty="0"/>
            </a:br>
            <a:endParaRPr sz="1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2"/>
          <p:cNvSpPr txBox="1">
            <a:spLocks noGrp="1"/>
          </p:cNvSpPr>
          <p:nvPr>
            <p:ph type="title"/>
          </p:nvPr>
        </p:nvSpPr>
        <p:spPr>
          <a:xfrm>
            <a:off x="581193" y="397356"/>
            <a:ext cx="11029616" cy="11887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2520"/>
              <a:buFont typeface="Franklin Gothic"/>
              <a:buNone/>
            </a:pPr>
            <a:r>
              <a:rPr lang="en-US" sz="2520" b="1"/>
              <a:t>PART III:  COVID-RELATED CONSIDERATIONS FIELD-BASED RESEARCH</a:t>
            </a:r>
            <a:br>
              <a:rPr lang="en-US" sz="2520"/>
            </a:br>
            <a:endParaRPr sz="2520"/>
          </a:p>
        </p:txBody>
      </p:sp>
      <p:sp>
        <p:nvSpPr>
          <p:cNvPr id="331" name="Google Shape;331;p32"/>
          <p:cNvSpPr txBox="1">
            <a:spLocks noGrp="1"/>
          </p:cNvSpPr>
          <p:nvPr>
            <p:ph type="body" idx="1"/>
          </p:nvPr>
        </p:nvSpPr>
        <p:spPr>
          <a:xfrm>
            <a:off x="581193" y="1136276"/>
            <a:ext cx="11029615" cy="5378824"/>
          </a:xfrm>
          <a:prstGeom prst="rect">
            <a:avLst/>
          </a:prstGeom>
          <a:noFill/>
          <a:ln>
            <a:noFill/>
          </a:ln>
        </p:spPr>
        <p:txBody>
          <a:bodyPr spcFirstLastPara="1" wrap="square" lIns="91425" tIns="45700" rIns="91425" bIns="45700" anchor="ctr" anchorCtr="0">
            <a:normAutofit/>
          </a:bodyPr>
          <a:lstStyle/>
          <a:p>
            <a:pPr marL="306000" lvl="0" indent="-306000" algn="l" rtl="0">
              <a:lnSpc>
                <a:spcPct val="110000"/>
              </a:lnSpc>
              <a:spcBef>
                <a:spcPts val="960"/>
              </a:spcBef>
              <a:spcAft>
                <a:spcPts val="0"/>
              </a:spcAft>
              <a:buSzPts val="1656"/>
              <a:buChar char="◼"/>
            </a:pPr>
            <a:r>
              <a:rPr lang="en-US" sz="1800" u="sng" dirty="0"/>
              <a:t>University-approved masks </a:t>
            </a:r>
            <a:r>
              <a:rPr lang="en-US" sz="1800" dirty="0"/>
              <a:t>should always be worn.</a:t>
            </a:r>
          </a:p>
          <a:p>
            <a:pPr marL="306000" lvl="0" indent="-306000" algn="l" rtl="0">
              <a:lnSpc>
                <a:spcPct val="110000"/>
              </a:lnSpc>
              <a:spcBef>
                <a:spcPts val="960"/>
              </a:spcBef>
              <a:spcAft>
                <a:spcPts val="0"/>
              </a:spcAft>
              <a:buSzPts val="1656"/>
              <a:buChar char="◼"/>
            </a:pPr>
            <a:r>
              <a:rPr lang="en-US" sz="1800" u="sng" dirty="0"/>
              <a:t>Gloves</a:t>
            </a:r>
            <a:r>
              <a:rPr lang="en-US" sz="1800" dirty="0"/>
              <a:t> should be considered if directly interacting with or exchanging items with another individual; however, </a:t>
            </a:r>
            <a:r>
              <a:rPr lang="en-US" sz="1800" u="sng" dirty="0"/>
              <a:t>handwashing and/or sanitizing </a:t>
            </a:r>
            <a:r>
              <a:rPr lang="en-US" sz="1800" dirty="0"/>
              <a:t>still considered best practice. </a:t>
            </a:r>
          </a:p>
          <a:p>
            <a:pPr marL="306000" lvl="0" indent="-306000" algn="l" rtl="0">
              <a:lnSpc>
                <a:spcPct val="110000"/>
              </a:lnSpc>
              <a:spcBef>
                <a:spcPts val="960"/>
              </a:spcBef>
              <a:spcAft>
                <a:spcPts val="0"/>
              </a:spcAft>
              <a:buSzPts val="1656"/>
              <a:buChar char="◼"/>
            </a:pPr>
            <a:r>
              <a:rPr lang="en-US" sz="1800" dirty="0"/>
              <a:t>Guidelines for physical distancing (</a:t>
            </a:r>
            <a:r>
              <a:rPr lang="en-US" sz="1800" u="sng" dirty="0"/>
              <a:t>minimum 6 feet distance </a:t>
            </a:r>
            <a:r>
              <a:rPr lang="en-US" sz="1800" dirty="0"/>
              <a:t>while wearing a mask) should be followed.</a:t>
            </a:r>
          </a:p>
          <a:p>
            <a:pPr marL="306000" lvl="0" indent="-306000" algn="l" rtl="0">
              <a:lnSpc>
                <a:spcPct val="110000"/>
              </a:lnSpc>
              <a:spcBef>
                <a:spcPts val="960"/>
              </a:spcBef>
              <a:spcAft>
                <a:spcPts val="0"/>
              </a:spcAft>
              <a:buSzPts val="1656"/>
              <a:buChar char="◼"/>
            </a:pPr>
            <a:r>
              <a:rPr lang="en-US" sz="1800" dirty="0"/>
              <a:t> Consider </a:t>
            </a:r>
            <a:r>
              <a:rPr lang="en-US" sz="1800" u="sng" dirty="0"/>
              <a:t>outside venues </a:t>
            </a:r>
            <a:r>
              <a:rPr lang="en-US" sz="1800" dirty="0"/>
              <a:t>whenever possible.</a:t>
            </a:r>
          </a:p>
          <a:p>
            <a:pPr marL="306000" indent="-306000">
              <a:spcBef>
                <a:spcPts val="960"/>
              </a:spcBef>
            </a:pPr>
            <a:r>
              <a:rPr lang="en-US" sz="1800" u="sng" dirty="0"/>
              <a:t>Clean and sanitize all materials and equipment </a:t>
            </a:r>
            <a:r>
              <a:rPr lang="en-US" sz="1800" dirty="0"/>
              <a:t>using previously discussed standards before and after study staff and participant use; if requiring participant to clean  and sanitize after own use, provide instructions and  supplies. </a:t>
            </a:r>
            <a:endParaRPr sz="1800" dirty="0"/>
          </a:p>
          <a:p>
            <a:pPr marL="306000" lvl="0" indent="-306000" algn="l" rtl="0">
              <a:lnSpc>
                <a:spcPct val="110000"/>
              </a:lnSpc>
              <a:spcBef>
                <a:spcPts val="960"/>
              </a:spcBef>
              <a:spcAft>
                <a:spcPts val="0"/>
              </a:spcAft>
              <a:buSzPts val="1656"/>
              <a:buChar char="◼"/>
            </a:pPr>
            <a:r>
              <a:rPr lang="en-US" sz="1800" dirty="0"/>
              <a:t>Follow any </a:t>
            </a:r>
            <a:r>
              <a:rPr lang="en-US" sz="1800" u="sng" dirty="0"/>
              <a:t>site-specific guidelines</a:t>
            </a:r>
            <a:r>
              <a:rPr lang="en-US" sz="1800" dirty="0"/>
              <a:t>, including additional PPE requirements.</a:t>
            </a:r>
            <a:endParaRPr sz="1400" dirty="0"/>
          </a:p>
          <a:p>
            <a:pPr marL="306000" lvl="0" indent="-212527" algn="l" rtl="0">
              <a:lnSpc>
                <a:spcPct val="110000"/>
              </a:lnSpc>
              <a:spcBef>
                <a:spcPts val="920"/>
              </a:spcBef>
              <a:spcAft>
                <a:spcPts val="0"/>
              </a:spcAft>
              <a:buSzPts val="1472"/>
              <a:buNone/>
            </a:pPr>
            <a:endParaRPr sz="1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5B0F9-EBBD-9543-ABFA-AD23284E40A8}"/>
              </a:ext>
            </a:extLst>
          </p:cNvPr>
          <p:cNvSpPr>
            <a:spLocks noGrp="1"/>
          </p:cNvSpPr>
          <p:nvPr>
            <p:ph type="title"/>
          </p:nvPr>
        </p:nvSpPr>
        <p:spPr>
          <a:xfrm>
            <a:off x="581191" y="0"/>
            <a:ext cx="11029616" cy="1188720"/>
          </a:xfrm>
        </p:spPr>
        <p:txBody>
          <a:bodyPr/>
          <a:lstStyle/>
          <a:p>
            <a:r>
              <a:rPr lang="en-US" dirty="0"/>
              <a:t>Part III:  </a:t>
            </a:r>
            <a:r>
              <a:rPr lang="en-US" sz="2400" b="1" dirty="0"/>
              <a:t>COVID-Related CONSIDERATIONS BIOSPECIMENS</a:t>
            </a:r>
          </a:p>
        </p:txBody>
      </p:sp>
      <p:sp>
        <p:nvSpPr>
          <p:cNvPr id="3" name="Content Placeholder 2">
            <a:extLst>
              <a:ext uri="{FF2B5EF4-FFF2-40B4-BE49-F238E27FC236}">
                <a16:creationId xmlns:a16="http://schemas.microsoft.com/office/drawing/2014/main" id="{987B8D94-24AA-534E-BE62-CCED8B7F634A}"/>
              </a:ext>
            </a:extLst>
          </p:cNvPr>
          <p:cNvSpPr>
            <a:spLocks noGrp="1"/>
          </p:cNvSpPr>
          <p:nvPr>
            <p:ph idx="1"/>
          </p:nvPr>
        </p:nvSpPr>
        <p:spPr>
          <a:xfrm>
            <a:off x="327192" y="1295400"/>
            <a:ext cx="11029615" cy="5092700"/>
          </a:xfrm>
        </p:spPr>
        <p:txBody>
          <a:bodyPr>
            <a:noAutofit/>
          </a:bodyPr>
          <a:lstStyle/>
          <a:p>
            <a:pPr>
              <a:lnSpc>
                <a:spcPct val="100000"/>
              </a:lnSpc>
              <a:spcBef>
                <a:spcPts val="0"/>
              </a:spcBef>
            </a:pPr>
            <a:r>
              <a:rPr lang="en-US" sz="1800" dirty="0"/>
              <a:t>Collection &amp;  processing of human biospecimens with unknown coronavirus SARS-CoV-2 status for research presents risk, as all except urine are potentially infectious. </a:t>
            </a:r>
            <a:r>
              <a:rPr lang="en-US" sz="1800" dirty="0">
                <a:solidFill>
                  <a:schemeClr val="accent1"/>
                </a:solidFill>
                <a:hlinkClick r:id="rId2">
                  <a:extLst>
                    <a:ext uri="{A12FA001-AC4F-418D-AE19-62706E023703}">
                      <ahyp:hlinkClr xmlns:ahyp="http://schemas.microsoft.com/office/drawing/2018/hyperlinkcolor" val="tx"/>
                    </a:ext>
                  </a:extLst>
                </a:hlinkClick>
              </a:rPr>
              <a:t>Nature Med May 2020</a:t>
            </a:r>
            <a:endParaRPr lang="en-US" sz="1800" dirty="0">
              <a:solidFill>
                <a:schemeClr val="accent1"/>
              </a:solidFill>
            </a:endParaRPr>
          </a:p>
          <a:p>
            <a:pPr>
              <a:lnSpc>
                <a:spcPct val="100000"/>
              </a:lnSpc>
              <a:spcBef>
                <a:spcPts val="0"/>
              </a:spcBef>
            </a:pPr>
            <a:endParaRPr lang="en-US" sz="1800" dirty="0"/>
          </a:p>
          <a:p>
            <a:pPr>
              <a:lnSpc>
                <a:spcPct val="100000"/>
              </a:lnSpc>
              <a:spcBef>
                <a:spcPts val="0"/>
              </a:spcBef>
            </a:pPr>
            <a:r>
              <a:rPr lang="en-US" sz="1800" dirty="0"/>
              <a:t>Thus, it is essential to </a:t>
            </a:r>
            <a:r>
              <a:rPr lang="en-US" sz="1800" b="1" dirty="0"/>
              <a:t>prepare, store, handle, and ship biospecimens</a:t>
            </a:r>
            <a:r>
              <a:rPr lang="en-US" sz="1800" dirty="0"/>
              <a:t> according to the universal precautions </a:t>
            </a:r>
            <a:r>
              <a:rPr lang="en-US" sz="1800" dirty="0">
                <a:solidFill>
                  <a:schemeClr val="accent1"/>
                </a:solidFill>
              </a:rPr>
              <a:t>(</a:t>
            </a:r>
            <a:r>
              <a:rPr lang="en-US" sz="1800" dirty="0">
                <a:solidFill>
                  <a:schemeClr val="accent1"/>
                </a:solidFill>
                <a:hlinkClick r:id="rId3">
                  <a:extLst>
                    <a:ext uri="{A12FA001-AC4F-418D-AE19-62706E023703}">
                      <ahyp:hlinkClr xmlns:ahyp="http://schemas.microsoft.com/office/drawing/2018/hyperlinkcolor" val="tx"/>
                    </a:ext>
                  </a:extLst>
                </a:hlinkClick>
              </a:rPr>
              <a:t>https://research.ucsf.edu/covid-19-biospecimen-guidelines</a:t>
            </a:r>
            <a:r>
              <a:rPr lang="en-US" sz="1800" dirty="0">
                <a:solidFill>
                  <a:schemeClr val="accent1"/>
                </a:solidFill>
              </a:rPr>
              <a:t>). </a:t>
            </a:r>
          </a:p>
          <a:p>
            <a:pPr>
              <a:lnSpc>
                <a:spcPct val="100000"/>
              </a:lnSpc>
              <a:spcBef>
                <a:spcPts val="0"/>
              </a:spcBef>
            </a:pPr>
            <a:endParaRPr lang="en-US" sz="1800" b="1" dirty="0"/>
          </a:p>
          <a:p>
            <a:pPr>
              <a:lnSpc>
                <a:spcPct val="100000"/>
              </a:lnSpc>
              <a:spcBef>
                <a:spcPts val="0"/>
              </a:spcBef>
            </a:pPr>
            <a:r>
              <a:rPr lang="en-US" sz="1800" b="1" dirty="0"/>
              <a:t>Universal precautions means wearing appropriate PPE </a:t>
            </a:r>
            <a:r>
              <a:rPr lang="en-US" sz="1800" dirty="0">
                <a:solidFill>
                  <a:srgbClr val="1D1C1D"/>
                </a:solidFill>
                <a:effectLst/>
                <a:latin typeface="Arial Regular"/>
              </a:rPr>
              <a:t>(gloves, lab coats/coveralls/gowns, eye protection) </a:t>
            </a:r>
            <a:r>
              <a:rPr lang="en-US" sz="1800" b="1" dirty="0"/>
              <a:t>even when you think it may not be necessary. </a:t>
            </a:r>
          </a:p>
          <a:p>
            <a:pPr>
              <a:lnSpc>
                <a:spcPct val="100000"/>
              </a:lnSpc>
              <a:spcBef>
                <a:spcPts val="0"/>
              </a:spcBef>
            </a:pPr>
            <a:endParaRPr lang="en-US" sz="1800" b="1" dirty="0"/>
          </a:p>
          <a:p>
            <a:pPr>
              <a:lnSpc>
                <a:spcPct val="100000"/>
              </a:lnSpc>
              <a:spcBef>
                <a:spcPts val="0"/>
              </a:spcBef>
            </a:pPr>
            <a:r>
              <a:rPr lang="en-US" sz="1800" dirty="0"/>
              <a:t>It is mandatory to handle biospecimens at biosafety level 2 (BSL-2) and to use class II biosafety workbenches (</a:t>
            </a:r>
            <a:r>
              <a:rPr lang="en-US" sz="1800" dirty="0">
                <a:solidFill>
                  <a:schemeClr val="accent1"/>
                </a:solidFill>
                <a:hlinkClick r:id="rId4">
                  <a:extLst>
                    <a:ext uri="{A12FA001-AC4F-418D-AE19-62706E023703}">
                      <ahyp:hlinkClr xmlns:ahyp="http://schemas.microsoft.com/office/drawing/2018/hyperlinkcolor" val="tx"/>
                    </a:ext>
                  </a:extLst>
                </a:hlinkClick>
              </a:rPr>
              <a:t>https://www.cdc.gov/coronavirus/2019-ncov/lab/lab-biosafety-guidelines.html</a:t>
            </a:r>
            <a:r>
              <a:rPr lang="en-US" sz="1800" dirty="0"/>
              <a:t>).</a:t>
            </a:r>
          </a:p>
          <a:p>
            <a:pPr>
              <a:lnSpc>
                <a:spcPct val="100000"/>
              </a:lnSpc>
              <a:spcBef>
                <a:spcPts val="0"/>
              </a:spcBef>
            </a:pPr>
            <a:endParaRPr lang="en-US" sz="1800" dirty="0"/>
          </a:p>
          <a:p>
            <a:pPr>
              <a:lnSpc>
                <a:spcPct val="100000"/>
              </a:lnSpc>
              <a:spcBef>
                <a:spcPts val="0"/>
              </a:spcBef>
            </a:pPr>
            <a:r>
              <a:rPr lang="en-US" sz="1800" dirty="0"/>
              <a:t>Note that saliva samples collected with DNA-</a:t>
            </a:r>
            <a:r>
              <a:rPr lang="en-US" sz="1800" dirty="0" err="1"/>
              <a:t>genotek</a:t>
            </a:r>
            <a:r>
              <a:rPr lang="en-US" sz="1800" dirty="0"/>
              <a:t> </a:t>
            </a:r>
            <a:r>
              <a:rPr lang="en-US" sz="1800" dirty="0">
                <a:solidFill>
                  <a:srgbClr val="1D1C1D"/>
                </a:solidFill>
                <a:effectLst/>
                <a:latin typeface="Arial Regular"/>
              </a:rPr>
              <a:t>collection kits contain a component which will inactivate SARS-CoV-2 (see document: </a:t>
            </a:r>
            <a:r>
              <a:rPr lang="en-US" sz="1800" u="none" strike="noStrike" dirty="0">
                <a:solidFill>
                  <a:schemeClr val="accent1"/>
                </a:solidFill>
                <a:effectLst/>
                <a:latin typeface="Arial Regular"/>
                <a:hlinkClick r:id="rId5">
                  <a:extLst>
                    <a:ext uri="{A12FA001-AC4F-418D-AE19-62706E023703}">
                      <ahyp:hlinkClr xmlns:ahyp="http://schemas.microsoft.com/office/drawing/2018/hyperlinkcolor" val="tx"/>
                    </a:ext>
                  </a:extLst>
                </a:hlinkClick>
              </a:rPr>
              <a:t>https://dnagenotek.com/US/pdf/MK-01430.pdf</a:t>
            </a:r>
            <a:r>
              <a:rPr lang="en-US" sz="1800" u="none" strike="noStrike" dirty="0">
                <a:effectLst/>
                <a:latin typeface="Arial Regular"/>
              </a:rPr>
              <a:t>).</a:t>
            </a:r>
            <a:r>
              <a:rPr lang="en-US" sz="1800" dirty="0">
                <a:solidFill>
                  <a:srgbClr val="1D1C1D"/>
                </a:solidFill>
                <a:effectLst/>
                <a:latin typeface="Arial Regular"/>
              </a:rPr>
              <a:t> The document also notes that you can heat-treat saliva samples as a precautionary step to inactivate the SARS-CoV-2 virus. </a:t>
            </a:r>
            <a:endParaRPr lang="en-US" sz="1800" dirty="0"/>
          </a:p>
        </p:txBody>
      </p:sp>
    </p:spTree>
    <p:extLst>
      <p:ext uri="{BB962C8B-B14F-4D97-AF65-F5344CB8AC3E}">
        <p14:creationId xmlns:p14="http://schemas.microsoft.com/office/powerpoint/2010/main" val="1252944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txBox="1">
            <a:spLocks noGrp="1"/>
          </p:cNvSpPr>
          <p:nvPr>
            <p:ph type="title"/>
          </p:nvPr>
        </p:nvSpPr>
        <p:spPr>
          <a:xfrm>
            <a:off x="649432" y="1861689"/>
            <a:ext cx="11029615" cy="15639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3600"/>
              <a:buFont typeface="Franklin Gothic"/>
              <a:buNone/>
            </a:pPr>
            <a:r>
              <a:rPr lang="en-US"/>
              <a:t>PART I:  REQUIRED EHS TRAINING</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8bf054d2dd_0_0"/>
          <p:cNvSpPr txBox="1">
            <a:spLocks noGrp="1"/>
          </p:cNvSpPr>
          <p:nvPr>
            <p:ph type="title"/>
          </p:nvPr>
        </p:nvSpPr>
        <p:spPr>
          <a:xfrm>
            <a:off x="462455" y="326887"/>
            <a:ext cx="11029500" cy="988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3F3F3F"/>
              </a:buClr>
              <a:buSzPts val="2800"/>
              <a:buFont typeface="Franklin Gothic"/>
              <a:buNone/>
            </a:pPr>
            <a:r>
              <a:rPr lang="en-US" dirty="0"/>
              <a:t>Part III: COVID-RELATED CONSIDERATIONS DEPARTMENT SUBJECT POOL</a:t>
            </a:r>
            <a:endParaRPr dirty="0"/>
          </a:p>
        </p:txBody>
      </p:sp>
      <p:sp>
        <p:nvSpPr>
          <p:cNvPr id="355" name="Google Shape;355;g8bf054d2dd_0_0"/>
          <p:cNvSpPr/>
          <p:nvPr/>
        </p:nvSpPr>
        <p:spPr>
          <a:xfrm>
            <a:off x="462450" y="1637065"/>
            <a:ext cx="11029500" cy="4627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Libre Franklin"/>
                <a:ea typeface="Libre Franklin"/>
                <a:cs typeface="Libre Franklin"/>
                <a:sym typeface="Libre Franklin"/>
              </a:rPr>
              <a:t>The subject pool will be open, and students in PSYC 101 will be </a:t>
            </a:r>
            <a:r>
              <a:rPr lang="en-US" sz="1800" u="sng" dirty="0">
                <a:solidFill>
                  <a:schemeClr val="dk1"/>
                </a:solidFill>
                <a:latin typeface="Libre Franklin"/>
                <a:ea typeface="Libre Franklin"/>
                <a:cs typeface="Libre Franklin"/>
                <a:sym typeface="Libre Franklin"/>
              </a:rPr>
              <a:t>required to complete </a:t>
            </a:r>
            <a:r>
              <a:rPr lang="en-US" sz="1800" dirty="0">
                <a:solidFill>
                  <a:schemeClr val="dk1"/>
                </a:solidFill>
                <a:latin typeface="Libre Franklin"/>
                <a:ea typeface="Libre Franklin"/>
                <a:cs typeface="Libre Franklin"/>
                <a:sym typeface="Libre Franklin"/>
              </a:rPr>
              <a:t>either:</a:t>
            </a:r>
            <a:endParaRPr sz="1800" dirty="0">
              <a:solidFill>
                <a:schemeClr val="dk1"/>
              </a:solidFill>
              <a:latin typeface="Libre Franklin"/>
              <a:ea typeface="Libre Franklin"/>
              <a:cs typeface="Libre Franklin"/>
              <a:sym typeface="Libre Franklin"/>
            </a:endParaRPr>
          </a:p>
          <a:p>
            <a:pPr marL="457200" marR="0" lvl="0" indent="-342900" algn="l" rtl="0">
              <a:spcBef>
                <a:spcPts val="0"/>
              </a:spcBef>
              <a:spcAft>
                <a:spcPts val="0"/>
              </a:spcAft>
              <a:buClr>
                <a:schemeClr val="dk1"/>
              </a:buClr>
              <a:buSzPts val="1800"/>
              <a:buFont typeface="Libre Franklin"/>
              <a:buChar char="●"/>
            </a:pPr>
            <a:r>
              <a:rPr lang="en-US" sz="1800" dirty="0">
                <a:solidFill>
                  <a:schemeClr val="dk1"/>
                </a:solidFill>
                <a:latin typeface="Libre Franklin"/>
                <a:ea typeface="Libre Franklin"/>
                <a:cs typeface="Libre Franklin"/>
                <a:sym typeface="Libre Franklin"/>
              </a:rPr>
              <a:t>6.5 hours of participation in studies</a:t>
            </a:r>
            <a:endParaRPr sz="1800" dirty="0">
              <a:solidFill>
                <a:schemeClr val="dk1"/>
              </a:solidFill>
              <a:latin typeface="Libre Franklin"/>
              <a:ea typeface="Libre Franklin"/>
              <a:cs typeface="Libre Franklin"/>
              <a:sym typeface="Libre Franklin"/>
            </a:endParaRPr>
          </a:p>
          <a:p>
            <a:pPr marL="457200" marR="0" lvl="0" indent="-342900" algn="l" rtl="0">
              <a:spcBef>
                <a:spcPts val="0"/>
              </a:spcBef>
              <a:spcAft>
                <a:spcPts val="0"/>
              </a:spcAft>
              <a:buClr>
                <a:schemeClr val="dk1"/>
              </a:buClr>
              <a:buSzPts val="1800"/>
              <a:buFont typeface="Libre Franklin"/>
              <a:buChar char="●"/>
            </a:pPr>
            <a:r>
              <a:rPr lang="en-US" sz="1800" dirty="0">
                <a:solidFill>
                  <a:schemeClr val="dk1"/>
                </a:solidFill>
                <a:latin typeface="Libre Franklin"/>
                <a:ea typeface="Libre Franklin"/>
                <a:cs typeface="Libre Franklin"/>
                <a:sym typeface="Libre Franklin"/>
              </a:rPr>
              <a:t>a reading assignment with Sakai quiz</a:t>
            </a:r>
            <a:endParaRPr sz="1800" dirty="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endParaRPr sz="1800" dirty="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en-US" sz="1800" dirty="0">
                <a:solidFill>
                  <a:schemeClr val="dk1"/>
                </a:solidFill>
                <a:latin typeface="Libre Franklin"/>
                <a:ea typeface="Libre Franklin"/>
                <a:cs typeface="Libre Franklin"/>
                <a:sym typeface="Libre Franklin"/>
              </a:rPr>
              <a:t>The </a:t>
            </a:r>
            <a:r>
              <a:rPr lang="en-US" sz="1800" u="sng" dirty="0">
                <a:solidFill>
                  <a:schemeClr val="dk1"/>
                </a:solidFill>
                <a:latin typeface="Libre Franklin"/>
                <a:ea typeface="Libre Franklin"/>
                <a:cs typeface="Libre Franklin"/>
                <a:sym typeface="Libre Franklin"/>
              </a:rPr>
              <a:t>only change </a:t>
            </a:r>
            <a:r>
              <a:rPr lang="en-US" sz="1800" dirty="0">
                <a:solidFill>
                  <a:schemeClr val="dk1"/>
                </a:solidFill>
                <a:latin typeface="Libre Franklin"/>
                <a:ea typeface="Libre Franklin"/>
                <a:cs typeface="Libre Franklin"/>
                <a:sym typeface="Libre Franklin"/>
              </a:rPr>
              <a:t>is that now students can fulfill the study participation requirement through as many hours of online studies as they want (i.e., previous limit of 1.5 hours online studies).</a:t>
            </a:r>
            <a:endParaRPr sz="1800" dirty="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endParaRPr sz="1800" dirty="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en-US" sz="1800" dirty="0">
                <a:solidFill>
                  <a:schemeClr val="dk1"/>
                </a:solidFill>
                <a:latin typeface="Libre Franklin"/>
                <a:ea typeface="Libre Franklin"/>
                <a:cs typeface="Libre Franklin"/>
                <a:sym typeface="Libre Franklin"/>
              </a:rPr>
              <a:t>We may see more students choosing the reading assignment for Fall 2020, but it is also likely that there will be many students looking for online studies for course credit.  </a:t>
            </a:r>
            <a:endParaRPr sz="1800" dirty="0">
              <a:solidFill>
                <a:schemeClr val="dk1"/>
              </a:solidFill>
              <a:latin typeface="Libre Franklin"/>
              <a:ea typeface="Libre Franklin"/>
              <a:cs typeface="Libre Franklin"/>
              <a:sym typeface="Libre Frankli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5"/>
          <p:cNvSpPr txBox="1">
            <a:spLocks noGrp="1"/>
          </p:cNvSpPr>
          <p:nvPr>
            <p:ph type="title"/>
          </p:nvPr>
        </p:nvSpPr>
        <p:spPr>
          <a:xfrm>
            <a:off x="149088" y="1861689"/>
            <a:ext cx="11837504" cy="15639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3200"/>
              <a:buFont typeface="Franklin Gothic"/>
              <a:buNone/>
            </a:pPr>
            <a:r>
              <a:rPr lang="en-US" sz="3200"/>
              <a:t>PART IV: </a:t>
            </a:r>
            <a:r>
              <a:rPr lang="en-US" sz="3200" b="1"/>
              <a:t>PI SUBMITS IRB STUDY APPROVAL(S) TO DEPARTMENT</a:t>
            </a:r>
            <a:endParaRPr sz="32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4"/>
          <p:cNvSpPr txBox="1">
            <a:spLocks noGrp="1"/>
          </p:cNvSpPr>
          <p:nvPr>
            <p:ph type="title"/>
          </p:nvPr>
        </p:nvSpPr>
        <p:spPr>
          <a:xfrm>
            <a:off x="462455" y="326887"/>
            <a:ext cx="11029616" cy="988332"/>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2800"/>
              <a:buFont typeface="Franklin Gothic"/>
              <a:buNone/>
            </a:pPr>
            <a:r>
              <a:rPr lang="en-US" dirty="0"/>
              <a:t>PART IV:  POST-IRB APPROVAL STUDY SUBMISSION/REVIEW</a:t>
            </a:r>
            <a:endParaRPr dirty="0"/>
          </a:p>
        </p:txBody>
      </p:sp>
      <p:sp>
        <p:nvSpPr>
          <p:cNvPr id="344" name="Google Shape;344;p34"/>
          <p:cNvSpPr txBox="1"/>
          <p:nvPr/>
        </p:nvSpPr>
        <p:spPr>
          <a:xfrm>
            <a:off x="246555" y="1447041"/>
            <a:ext cx="11029616" cy="8001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en-US" sz="1800" dirty="0">
              <a:solidFill>
                <a:schemeClr val="dk1"/>
              </a:solidFill>
              <a:latin typeface="Libre Franklin"/>
              <a:ea typeface="Libre Franklin"/>
              <a:cs typeface="Libre Franklin"/>
              <a:sym typeface="Libre Franklin"/>
            </a:endParaRPr>
          </a:p>
          <a:p>
            <a:pPr marL="0" marR="0" lvl="0" indent="0" algn="ctr" rtl="0">
              <a:spcBef>
                <a:spcPts val="0"/>
              </a:spcBef>
              <a:spcAft>
                <a:spcPts val="0"/>
              </a:spcAft>
              <a:buNone/>
            </a:pPr>
            <a:r>
              <a:rPr lang="en-US" sz="1800" dirty="0">
                <a:solidFill>
                  <a:schemeClr val="accent1"/>
                </a:solidFill>
                <a:latin typeface="Libre Franklin"/>
                <a:ea typeface="Libre Franklin"/>
                <a:cs typeface="Libre Franklin"/>
                <a:sym typeface="Libre Franklin"/>
              </a:rPr>
              <a:t>** </a:t>
            </a:r>
            <a:r>
              <a:rPr lang="en-US" sz="2800" dirty="0">
                <a:solidFill>
                  <a:schemeClr val="accent1"/>
                </a:solidFill>
                <a:latin typeface="Libre Franklin"/>
                <a:ea typeface="Libre Franklin"/>
                <a:cs typeface="Libre Franklin"/>
                <a:sym typeface="Libre Franklin"/>
              </a:rPr>
              <a:t>STAY TUNED**</a:t>
            </a:r>
            <a:endParaRPr sz="2800" dirty="0">
              <a:solidFill>
                <a:schemeClr val="accent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4"/>
          <p:cNvSpPr txBox="1">
            <a:spLocks noGrp="1"/>
          </p:cNvSpPr>
          <p:nvPr>
            <p:ph type="title"/>
          </p:nvPr>
        </p:nvSpPr>
        <p:spPr>
          <a:xfrm>
            <a:off x="462455" y="326887"/>
            <a:ext cx="11029616" cy="988332"/>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2800"/>
              <a:buFont typeface="Franklin Gothic"/>
              <a:buNone/>
            </a:pPr>
            <a:r>
              <a:rPr lang="en-US"/>
              <a:t>FOR MORE INFORMATION FROM THE UNC OVCHR:</a:t>
            </a:r>
            <a:endParaRPr/>
          </a:p>
        </p:txBody>
      </p:sp>
      <p:sp>
        <p:nvSpPr>
          <p:cNvPr id="343" name="Google Shape;343;p34"/>
          <p:cNvSpPr/>
          <p:nvPr/>
        </p:nvSpPr>
        <p:spPr>
          <a:xfrm>
            <a:off x="462455" y="1637015"/>
            <a:ext cx="11029616"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For overall UNC research information, visit: </a:t>
            </a:r>
            <a:r>
              <a:rPr lang="en-US" sz="1800" b="1" u="sng">
                <a:solidFill>
                  <a:srgbClr val="0563C1"/>
                </a:solidFill>
                <a:latin typeface="Libre Franklin"/>
                <a:ea typeface="Libre Franklin"/>
                <a:cs typeface="Libre Franklin"/>
                <a:sym typeface="Libre Franklin"/>
                <a:hlinkClick r:id="rId3"/>
              </a:rPr>
              <a:t>DIRECTION AND GUIDANCE FOR ALL ON-CAMPUS RESEARCH AT UNC</a:t>
            </a:r>
            <a:endParaRPr sz="1800" b="1" u="sng">
              <a:solidFill>
                <a:srgbClr val="0563C1"/>
              </a:solidFill>
              <a:latin typeface="Libre Franklin"/>
              <a:ea typeface="Libre Franklin"/>
              <a:cs typeface="Libre Franklin"/>
              <a:sym typeface="Libre Franklin"/>
            </a:endParaRPr>
          </a:p>
          <a:p>
            <a:pPr marL="0" marR="0" lvl="0" indent="0" algn="l" rtl="0">
              <a:spcBef>
                <a:spcPts val="0"/>
              </a:spcBef>
              <a:spcAft>
                <a:spcPts val="0"/>
              </a:spcAft>
              <a:buNone/>
            </a:pPr>
            <a:endParaRPr sz="1800" u="sng">
              <a:solidFill>
                <a:srgbClr val="0563C1"/>
              </a:solidFill>
              <a:latin typeface="Libre Franklin"/>
              <a:ea typeface="Libre Franklin"/>
              <a:cs typeface="Libre Franklin"/>
              <a:sym typeface="Libre Franklin"/>
            </a:endParaRPr>
          </a:p>
          <a:p>
            <a:pPr marL="0" marR="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For UNC research lab specific information, visit: </a:t>
            </a:r>
            <a:r>
              <a:rPr lang="en-US" sz="1800" b="1" u="sng">
                <a:solidFill>
                  <a:srgbClr val="0563C1"/>
                </a:solidFill>
                <a:latin typeface="Libre Franklin"/>
                <a:ea typeface="Libre Franklin"/>
                <a:cs typeface="Libre Franklin"/>
                <a:sym typeface="Libre Franklin"/>
                <a:hlinkClick r:id="rId4"/>
              </a:rPr>
              <a:t>LABORATORY-BASED RESEARCH</a:t>
            </a:r>
            <a:r>
              <a:rPr lang="en-US" sz="1800">
                <a:solidFill>
                  <a:schemeClr val="dk1"/>
                </a:solidFill>
                <a:latin typeface="Libre Franklin"/>
                <a:ea typeface="Libre Franklin"/>
                <a:cs typeface="Libre Franklin"/>
                <a:sym typeface="Libre Franklin"/>
              </a:rPr>
              <a:t> for more information</a:t>
            </a:r>
            <a:endParaRPr sz="1800">
              <a:solidFill>
                <a:schemeClr val="dk1"/>
              </a:solidFill>
              <a:latin typeface="Libre Franklin"/>
              <a:ea typeface="Libre Franklin"/>
              <a:cs typeface="Libre Franklin"/>
              <a:sym typeface="Libre Franklin"/>
            </a:endParaRPr>
          </a:p>
        </p:txBody>
      </p:sp>
      <p:sp>
        <p:nvSpPr>
          <p:cNvPr id="344" name="Google Shape;344;p34"/>
          <p:cNvSpPr txBox="1"/>
          <p:nvPr/>
        </p:nvSpPr>
        <p:spPr>
          <a:xfrm>
            <a:off x="462455" y="2882141"/>
            <a:ext cx="11029616" cy="31392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en-US" sz="1800" dirty="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en-US" sz="1800" dirty="0">
                <a:solidFill>
                  <a:schemeClr val="dk1"/>
                </a:solidFill>
                <a:latin typeface="Libre Franklin"/>
                <a:ea typeface="Libre Franklin"/>
                <a:cs typeface="Libre Franklin"/>
                <a:sym typeface="Libre Franklin"/>
              </a:rPr>
              <a:t>For more information and updates regarding parking on campus, please visit: </a:t>
            </a:r>
            <a:endParaRPr dirty="0"/>
          </a:p>
          <a:p>
            <a:pPr marL="0" marR="0" lvl="0" indent="0" algn="l" rtl="0">
              <a:spcBef>
                <a:spcPts val="0"/>
              </a:spcBef>
              <a:spcAft>
                <a:spcPts val="0"/>
              </a:spcAft>
              <a:buNone/>
            </a:pPr>
            <a:r>
              <a:rPr lang="en-US" sz="1800" b="1" u="sng" dirty="0">
                <a:solidFill>
                  <a:schemeClr val="dk1"/>
                </a:solidFill>
                <a:latin typeface="Libre Franklin"/>
                <a:ea typeface="Libre Franklin"/>
                <a:cs typeface="Libre Franklin"/>
                <a:sym typeface="Libre Franklin"/>
                <a:hlinkClick r:id="rId5"/>
              </a:rPr>
              <a:t>University Transportation &amp; Parking website</a:t>
            </a:r>
            <a:endParaRPr sz="1800" b="1" u="sng" dirty="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endParaRPr sz="1800" u="sng" dirty="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en-US" sz="1800" dirty="0">
                <a:solidFill>
                  <a:schemeClr val="dk1"/>
                </a:solidFill>
                <a:latin typeface="Libre Franklin"/>
                <a:ea typeface="Libre Franklin"/>
                <a:cs typeface="Libre Franklin"/>
                <a:sym typeface="Libre Franklin"/>
              </a:rPr>
              <a:t>The office of the Vice Chancellor of Research will hold periodic Q&amp;A sessions, as needed. More information and scheduling can be found at: </a:t>
            </a:r>
            <a:r>
              <a:rPr lang="en-US" sz="1800" b="1" u="sng" dirty="0">
                <a:solidFill>
                  <a:schemeClr val="dk1"/>
                </a:solidFill>
                <a:latin typeface="Libre Franklin"/>
                <a:ea typeface="Libre Franklin"/>
                <a:cs typeface="Libre Franklin"/>
                <a:sym typeface="Libre Franklin"/>
                <a:hlinkClick r:id="rId6"/>
              </a:rPr>
              <a:t>UNC Research COVID-19 website</a:t>
            </a:r>
            <a:r>
              <a:rPr lang="en-US" sz="1800" dirty="0">
                <a:solidFill>
                  <a:schemeClr val="dk1"/>
                </a:solidFill>
                <a:latin typeface="Libre Franklin"/>
                <a:ea typeface="Libre Franklin"/>
                <a:cs typeface="Libre Franklin"/>
                <a:sym typeface="Libre Franklin"/>
              </a:rPr>
              <a:t>. </a:t>
            </a:r>
            <a:endParaRPr dirty="0"/>
          </a:p>
          <a:p>
            <a:pPr marL="0" marR="0" lvl="0" indent="0" algn="l" rtl="0">
              <a:spcBef>
                <a:spcPts val="0"/>
              </a:spcBef>
              <a:spcAft>
                <a:spcPts val="0"/>
              </a:spcAft>
              <a:buNone/>
            </a:pPr>
            <a:endParaRPr sz="1800" dirty="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en-US" sz="1800" dirty="0">
                <a:solidFill>
                  <a:schemeClr val="dk1"/>
                </a:solidFill>
                <a:latin typeface="Libre Franklin"/>
                <a:ea typeface="Libre Franklin"/>
                <a:cs typeface="Libre Franklin"/>
                <a:sym typeface="Libre Franklin"/>
              </a:rPr>
              <a:t>Individuals with questions may email the office at </a:t>
            </a:r>
            <a:r>
              <a:rPr lang="en-US" sz="1800" b="1" u="sng" dirty="0">
                <a:solidFill>
                  <a:schemeClr val="dk1"/>
                </a:solidFill>
                <a:latin typeface="Libre Franklin"/>
                <a:ea typeface="Libre Franklin"/>
                <a:cs typeface="Libre Franklin"/>
                <a:sym typeface="Libre Franklin"/>
                <a:hlinkClick r:id="rId7"/>
              </a:rPr>
              <a:t>vcr@unc.edu</a:t>
            </a:r>
            <a:r>
              <a:rPr lang="en-US" sz="1800" dirty="0">
                <a:solidFill>
                  <a:schemeClr val="dk1"/>
                </a:solidFill>
                <a:latin typeface="Libre Franklin"/>
                <a:ea typeface="Libre Franklin"/>
                <a:cs typeface="Libre Franklin"/>
                <a:sym typeface="Libre Franklin"/>
              </a:rPr>
              <a:t>. </a:t>
            </a:r>
            <a:endParaRPr dirty="0"/>
          </a:p>
          <a:p>
            <a:pPr marL="0" marR="0" lvl="0" indent="0" algn="l" rtl="0">
              <a:spcBef>
                <a:spcPts val="0"/>
              </a:spcBef>
              <a:spcAft>
                <a:spcPts val="0"/>
              </a:spcAft>
              <a:buNone/>
            </a:pPr>
            <a:endParaRPr sz="1800" dirty="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en-US" sz="1800" dirty="0">
                <a:solidFill>
                  <a:schemeClr val="dk1"/>
                </a:solidFill>
                <a:latin typeface="Libre Franklin"/>
                <a:ea typeface="Libre Franklin"/>
                <a:cs typeface="Libre Franklin"/>
                <a:sym typeface="Libre Franklin"/>
              </a:rPr>
              <a:t>For additional questions regarding COVID-19, visit the </a:t>
            </a:r>
            <a:r>
              <a:rPr lang="en-US" sz="1800" b="1" u="sng" dirty="0">
                <a:solidFill>
                  <a:schemeClr val="dk1"/>
                </a:solidFill>
                <a:latin typeface="Libre Franklin"/>
                <a:ea typeface="Libre Franklin"/>
                <a:cs typeface="Libre Franklin"/>
                <a:sym typeface="Libre Franklin"/>
                <a:hlinkClick r:id="rId8"/>
              </a:rPr>
              <a:t>UNC Coronavirus website</a:t>
            </a:r>
            <a:r>
              <a:rPr lang="en-US" sz="1800" b="1" dirty="0">
                <a:solidFill>
                  <a:schemeClr val="dk1"/>
                </a:solidFill>
                <a:latin typeface="Libre Franklin"/>
                <a:ea typeface="Libre Franklin"/>
                <a:cs typeface="Libre Franklin"/>
                <a:sym typeface="Libre Franklin"/>
              </a:rPr>
              <a:t> </a:t>
            </a:r>
            <a:r>
              <a:rPr lang="en-US" sz="1800" dirty="0">
                <a:solidFill>
                  <a:schemeClr val="dk1"/>
                </a:solidFill>
                <a:latin typeface="Libre Franklin"/>
                <a:ea typeface="Libre Franklin"/>
                <a:cs typeface="Libre Franklin"/>
                <a:sym typeface="Libre Franklin"/>
              </a:rPr>
              <a:t>and the </a:t>
            </a:r>
            <a:r>
              <a:rPr lang="en-US" sz="1800" b="1" u="sng" dirty="0">
                <a:solidFill>
                  <a:schemeClr val="dk1"/>
                </a:solidFill>
                <a:latin typeface="Libre Franklin"/>
                <a:ea typeface="Libre Franklin"/>
                <a:cs typeface="Libre Franklin"/>
                <a:sym typeface="Libre Franklin"/>
                <a:hlinkClick r:id="rId9"/>
              </a:rPr>
              <a:t>UNC Health Coronavirus website</a:t>
            </a:r>
            <a:r>
              <a:rPr lang="en-US" sz="1800" dirty="0">
                <a:solidFill>
                  <a:schemeClr val="dk1"/>
                </a:solidFill>
                <a:latin typeface="Libre Franklin"/>
                <a:ea typeface="Libre Franklin"/>
                <a:cs typeface="Libre Franklin"/>
                <a:sym typeface="Libre Franklin"/>
              </a:rPr>
              <a:t>.</a:t>
            </a:r>
            <a:endParaRPr dirty="0"/>
          </a:p>
        </p:txBody>
      </p:sp>
    </p:spTree>
    <p:extLst>
      <p:ext uri="{BB962C8B-B14F-4D97-AF65-F5344CB8AC3E}">
        <p14:creationId xmlns:p14="http://schemas.microsoft.com/office/powerpoint/2010/main" val="957230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D7B85-A244-2146-8792-E9204B56F6BB}"/>
              </a:ext>
            </a:extLst>
          </p:cNvPr>
          <p:cNvSpPr>
            <a:spLocks noGrp="1"/>
          </p:cNvSpPr>
          <p:nvPr>
            <p:ph type="title"/>
          </p:nvPr>
        </p:nvSpPr>
        <p:spPr/>
        <p:txBody>
          <a:bodyPr/>
          <a:lstStyle/>
          <a:p>
            <a:r>
              <a:rPr lang="en-US" dirty="0"/>
              <a:t>DEPARTMENT INFORMATION AND RESOURCES</a:t>
            </a:r>
          </a:p>
        </p:txBody>
      </p:sp>
      <p:sp>
        <p:nvSpPr>
          <p:cNvPr id="4" name="Google Shape;344;p34">
            <a:extLst>
              <a:ext uri="{FF2B5EF4-FFF2-40B4-BE49-F238E27FC236}">
                <a16:creationId xmlns:a16="http://schemas.microsoft.com/office/drawing/2014/main" id="{3511C36C-FB8B-C44E-B6D5-EC14AA55F1B8}"/>
              </a:ext>
            </a:extLst>
          </p:cNvPr>
          <p:cNvSpPr txBox="1"/>
          <p:nvPr/>
        </p:nvSpPr>
        <p:spPr>
          <a:xfrm>
            <a:off x="437055" y="1853441"/>
            <a:ext cx="11029616" cy="2834582"/>
          </a:xfrm>
          <a:prstGeom prst="rect">
            <a:avLst/>
          </a:prstGeom>
          <a:noFill/>
          <a:ln>
            <a:noFill/>
          </a:ln>
        </p:spPr>
        <p:txBody>
          <a:bodyPr spcFirstLastPara="1" wrap="square" lIns="91425" tIns="45700" rIns="91425" bIns="45700" anchor="t" anchorCtr="0">
            <a:spAutoFit/>
          </a:bodyPr>
          <a:lstStyle/>
          <a:p>
            <a:pPr marL="306000" lvl="0" indent="-306000">
              <a:lnSpc>
                <a:spcPct val="110000"/>
              </a:lnSpc>
              <a:buSzPts val="1564"/>
              <a:buChar char="◼"/>
            </a:pPr>
            <a:r>
              <a:rPr lang="en-US" sz="1800" dirty="0"/>
              <a:t>A recording of this training will be posted on the Department’s Research &amp; COVID Website along with other materials, including those mentioned today. </a:t>
            </a:r>
            <a:r>
              <a:rPr lang="en-US" sz="1800" dirty="0">
                <a:solidFill>
                  <a:schemeClr val="accent1"/>
                </a:solidFill>
                <a:hlinkClick r:id="rId2">
                  <a:extLst>
                    <a:ext uri="{A12FA001-AC4F-418D-AE19-62706E023703}">
                      <ahyp:hlinkClr xmlns:ahyp="http://schemas.microsoft.com/office/drawing/2018/hyperlinkcolor" val="tx"/>
                    </a:ext>
                  </a:extLst>
                </a:hlinkClick>
              </a:rPr>
              <a:t>https://psychology.unc.edu/covid/</a:t>
            </a:r>
            <a:endParaRPr lang="en-US" sz="1800" dirty="0">
              <a:solidFill>
                <a:schemeClr val="accent1"/>
              </a:solidFill>
            </a:endParaRPr>
          </a:p>
          <a:p>
            <a:pPr marL="306000" lvl="0" indent="-306000">
              <a:lnSpc>
                <a:spcPct val="110000"/>
              </a:lnSpc>
              <a:buSzPts val="1564"/>
              <a:buChar char="◼"/>
            </a:pPr>
            <a:endParaRPr lang="en-US" sz="1800" dirty="0">
              <a:solidFill>
                <a:schemeClr val="accent1"/>
              </a:solidFill>
            </a:endParaRPr>
          </a:p>
          <a:p>
            <a:pPr marL="306000" lvl="0" indent="-306000">
              <a:lnSpc>
                <a:spcPct val="110000"/>
              </a:lnSpc>
              <a:buSzPts val="1564"/>
              <a:buChar char="◼"/>
            </a:pPr>
            <a:r>
              <a:rPr lang="en-US" sz="1800" dirty="0"/>
              <a:t>Additional information will be forthcoming re: similar policies and procedures related to </a:t>
            </a:r>
            <a:r>
              <a:rPr lang="en-US" sz="1800" u="sng" dirty="0"/>
              <a:t>classroom, common, and office space</a:t>
            </a:r>
            <a:r>
              <a:rPr lang="en-US" sz="1800" dirty="0"/>
              <a:t> in our buildings. </a:t>
            </a:r>
          </a:p>
          <a:p>
            <a:pPr marL="306000" lvl="0" indent="-306000">
              <a:lnSpc>
                <a:spcPct val="110000"/>
              </a:lnSpc>
              <a:buSzPts val="1564"/>
              <a:buChar char="◼"/>
            </a:pPr>
            <a:endParaRPr lang="en-US" sz="1800" dirty="0">
              <a:solidFill>
                <a:schemeClr val="accent1"/>
              </a:solidFill>
            </a:endParaRPr>
          </a:p>
          <a:p>
            <a:pPr marL="306000" indent="-306000">
              <a:lnSpc>
                <a:spcPct val="110000"/>
              </a:lnSpc>
              <a:buSzPts val="1564"/>
              <a:buFont typeface="Arial"/>
              <a:buChar char="◼"/>
            </a:pPr>
            <a:r>
              <a:rPr lang="en-US" sz="1800" dirty="0"/>
              <a:t>Things continue to evolve and change and we will do our best to provide </a:t>
            </a:r>
            <a:r>
              <a:rPr lang="en-US" sz="1800" u="sng" dirty="0"/>
              <a:t>updates ASAP</a:t>
            </a:r>
            <a:r>
              <a:rPr lang="en-US" sz="1800" dirty="0"/>
              <a:t>.</a:t>
            </a:r>
            <a:endParaRPr lang="en-US" sz="1800" dirty="0">
              <a:solidFill>
                <a:schemeClr val="accent1"/>
              </a:solidFill>
            </a:endParaRPr>
          </a:p>
          <a:p>
            <a:pPr marL="306000" lvl="0" indent="-306000">
              <a:lnSpc>
                <a:spcPct val="110000"/>
              </a:lnSpc>
              <a:buSzPts val="1564"/>
              <a:buChar char="◼"/>
            </a:pPr>
            <a:endParaRPr lang="en-US" sz="1800" dirty="0">
              <a:solidFill>
                <a:schemeClr val="accent1"/>
              </a:solidFill>
            </a:endParaRPr>
          </a:p>
          <a:p>
            <a:pPr marL="306000" lvl="0" indent="-306000">
              <a:lnSpc>
                <a:spcPct val="110000"/>
              </a:lnSpc>
              <a:buSzPts val="1564"/>
              <a:buChar char="◼"/>
            </a:pPr>
            <a:endParaRPr lang="en-US" sz="1800" dirty="0">
              <a:solidFill>
                <a:schemeClr val="accent1"/>
              </a:solidFill>
            </a:endParaRPr>
          </a:p>
        </p:txBody>
      </p:sp>
    </p:spTree>
    <p:extLst>
      <p:ext uri="{BB962C8B-B14F-4D97-AF65-F5344CB8AC3E}">
        <p14:creationId xmlns:p14="http://schemas.microsoft.com/office/powerpoint/2010/main" val="3475608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txBox="1">
            <a:spLocks noGrp="1"/>
          </p:cNvSpPr>
          <p:nvPr>
            <p:ph type="title"/>
          </p:nvPr>
        </p:nvSpPr>
        <p:spPr>
          <a:xfrm>
            <a:off x="581193" y="441583"/>
            <a:ext cx="11029616" cy="98833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rgbClr val="3F3F3F"/>
              </a:buClr>
              <a:buSzPts val="2520"/>
              <a:buFont typeface="Franklin Gothic"/>
              <a:buNone/>
            </a:pPr>
            <a:br>
              <a:rPr lang="en-US" sz="2520" dirty="0"/>
            </a:br>
            <a:br>
              <a:rPr lang="en-US" sz="2520" dirty="0"/>
            </a:br>
            <a:br>
              <a:rPr lang="en-US" sz="2520" dirty="0"/>
            </a:br>
            <a:br>
              <a:rPr lang="en-US" sz="2520" dirty="0"/>
            </a:br>
            <a:br>
              <a:rPr lang="en-US" sz="2520" dirty="0"/>
            </a:br>
            <a:br>
              <a:rPr lang="en-US" sz="2520" dirty="0"/>
            </a:br>
            <a:br>
              <a:rPr lang="en-US" sz="2520" dirty="0"/>
            </a:br>
            <a:r>
              <a:rPr lang="en-US" sz="3100" dirty="0"/>
              <a:t>PART I:  REQUIRED EHS TRAINING</a:t>
            </a:r>
            <a:endParaRPr sz="3100" dirty="0"/>
          </a:p>
        </p:txBody>
      </p:sp>
      <p:pic>
        <p:nvPicPr>
          <p:cNvPr id="135" name="Google Shape;135;p5"/>
          <p:cNvPicPr preferRelativeResize="0">
            <a:picLocks noGrp="1"/>
          </p:cNvPicPr>
          <p:nvPr>
            <p:ph type="body" idx="1"/>
          </p:nvPr>
        </p:nvPicPr>
        <p:blipFill rotWithShape="1">
          <a:blip r:embed="rId3">
            <a:alphaModFix/>
          </a:blip>
          <a:srcRect/>
          <a:stretch/>
        </p:blipFill>
        <p:spPr>
          <a:xfrm>
            <a:off x="581193" y="1429915"/>
            <a:ext cx="5194300" cy="4011596"/>
          </a:xfrm>
          <a:prstGeom prst="rect">
            <a:avLst/>
          </a:prstGeom>
          <a:noFill/>
          <a:ln>
            <a:noFill/>
          </a:ln>
        </p:spPr>
      </p:pic>
      <p:sp>
        <p:nvSpPr>
          <p:cNvPr id="136" name="Google Shape;136;p5"/>
          <p:cNvSpPr txBox="1">
            <a:spLocks noGrp="1"/>
          </p:cNvSpPr>
          <p:nvPr>
            <p:ph type="body" idx="2"/>
          </p:nvPr>
        </p:nvSpPr>
        <p:spPr>
          <a:xfrm>
            <a:off x="6070600" y="1523999"/>
            <a:ext cx="5994400" cy="3917511"/>
          </a:xfrm>
          <a:prstGeom prst="rect">
            <a:avLst/>
          </a:prstGeom>
          <a:noFill/>
          <a:ln>
            <a:noFill/>
          </a:ln>
        </p:spPr>
        <p:txBody>
          <a:bodyPr spcFirstLastPara="1" wrap="square" lIns="91425" tIns="45700" rIns="91425" bIns="45700" anchor="ctr" anchorCtr="0">
            <a:normAutofit/>
          </a:bodyPr>
          <a:lstStyle/>
          <a:p>
            <a:pPr marL="306000" lvl="0" indent="-306000" algn="l" rtl="0">
              <a:lnSpc>
                <a:spcPct val="100000"/>
              </a:lnSpc>
              <a:spcBef>
                <a:spcPts val="0"/>
              </a:spcBef>
              <a:spcAft>
                <a:spcPts val="0"/>
              </a:spcAft>
              <a:buSzPts val="2208"/>
              <a:buChar char="◼"/>
            </a:pPr>
            <a:r>
              <a:rPr lang="en-US" sz="2400" dirty="0"/>
              <a:t>PIs, staff &amp; all students/other trainees </a:t>
            </a:r>
            <a:r>
              <a:rPr lang="en-US" sz="2400" u="sng" dirty="0"/>
              <a:t>must</a:t>
            </a:r>
            <a:r>
              <a:rPr lang="en-US" sz="2400" dirty="0"/>
              <a:t> complete.</a:t>
            </a:r>
            <a:endParaRPr dirty="0"/>
          </a:p>
          <a:p>
            <a:pPr marL="0" lvl="0" indent="0" algn="l" rtl="0">
              <a:lnSpc>
                <a:spcPct val="100000"/>
              </a:lnSpc>
              <a:spcBef>
                <a:spcPts val="0"/>
              </a:spcBef>
              <a:spcAft>
                <a:spcPts val="0"/>
              </a:spcAft>
              <a:buSzPts val="2208"/>
              <a:buNone/>
            </a:pPr>
            <a:endParaRPr sz="2400" dirty="0"/>
          </a:p>
          <a:p>
            <a:pPr marL="306000" lvl="0" indent="-306000" algn="l" rtl="0">
              <a:lnSpc>
                <a:spcPct val="100000"/>
              </a:lnSpc>
              <a:spcBef>
                <a:spcPts val="0"/>
              </a:spcBef>
              <a:spcAft>
                <a:spcPts val="0"/>
              </a:spcAft>
              <a:buSzPts val="2208"/>
              <a:buChar char="◼"/>
            </a:pPr>
            <a:r>
              <a:rPr lang="en-US" sz="2400" dirty="0"/>
              <a:t>Signatures on “Group Resumption of Lab Operations” confirm completion of </a:t>
            </a:r>
            <a:r>
              <a:rPr lang="en-US" sz="2400" u="sng" dirty="0"/>
              <a:t>both</a:t>
            </a:r>
            <a:r>
              <a:rPr lang="en-US" sz="2400" dirty="0"/>
              <a:t> EHS &amp; Department Trainings. </a:t>
            </a:r>
            <a:endParaRPr dirty="0"/>
          </a:p>
        </p:txBody>
      </p:sp>
      <p:sp>
        <p:nvSpPr>
          <p:cNvPr id="137" name="Google Shape;137;p5"/>
          <p:cNvSpPr txBox="1"/>
          <p:nvPr/>
        </p:nvSpPr>
        <p:spPr>
          <a:xfrm>
            <a:off x="1554480" y="5985284"/>
            <a:ext cx="99644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chemeClr val="dk1"/>
                </a:solidFill>
                <a:latin typeface="Libre Franklin"/>
                <a:ea typeface="Libre Franklin"/>
                <a:cs typeface="Libre Franklin"/>
                <a:sym typeface="Libre Franklin"/>
              </a:rPr>
              <a:t>https://</a:t>
            </a:r>
            <a:r>
              <a:rPr lang="en-US" sz="1800" b="0" i="0" u="none" strike="noStrike" cap="none" dirty="0" err="1">
                <a:solidFill>
                  <a:schemeClr val="dk1"/>
                </a:solidFill>
                <a:latin typeface="Libre Franklin"/>
                <a:ea typeface="Libre Franklin"/>
                <a:cs typeface="Libre Franklin"/>
                <a:sym typeface="Libre Franklin"/>
              </a:rPr>
              <a:t>apps.fo.unc.edu</a:t>
            </a:r>
            <a:r>
              <a:rPr lang="en-US" sz="1800" b="0" i="0" u="none" strike="noStrike" cap="none" dirty="0">
                <a:solidFill>
                  <a:schemeClr val="dk1"/>
                </a:solidFill>
                <a:latin typeface="Libre Franklin"/>
                <a:ea typeface="Libre Franklin"/>
                <a:cs typeface="Libre Franklin"/>
                <a:sym typeface="Libre Franklin"/>
              </a:rPr>
              <a:t>/</a:t>
            </a:r>
            <a:r>
              <a:rPr lang="en-US" sz="1800" b="0" i="0" u="none" strike="noStrike" cap="none" dirty="0" err="1">
                <a:solidFill>
                  <a:schemeClr val="dk1"/>
                </a:solidFill>
                <a:latin typeface="Libre Franklin"/>
                <a:ea typeface="Libre Franklin"/>
                <a:cs typeface="Libre Franklin"/>
                <a:sym typeface="Libre Franklin"/>
              </a:rPr>
              <a:t>ehs</a:t>
            </a:r>
            <a:r>
              <a:rPr lang="en-US" sz="1800" b="0" i="0" u="none" strike="noStrike" cap="none" dirty="0">
                <a:solidFill>
                  <a:schemeClr val="dk1"/>
                </a:solidFill>
                <a:latin typeface="Libre Franklin"/>
                <a:ea typeface="Libre Franklin"/>
                <a:cs typeface="Libre Franklin"/>
                <a:sym typeface="Libre Franklin"/>
              </a:rPr>
              <a:t>/training/protecting-the-carolina-community-from-covid-19/</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a:spLocks noGrp="1"/>
          </p:cNvSpPr>
          <p:nvPr>
            <p:ph type="title"/>
          </p:nvPr>
        </p:nvSpPr>
        <p:spPr>
          <a:xfrm>
            <a:off x="649432" y="1861689"/>
            <a:ext cx="11029615" cy="15639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3600"/>
              <a:buFont typeface="Franklin Gothic"/>
              <a:buNone/>
            </a:pPr>
            <a:r>
              <a:rPr lang="en-US"/>
              <a:t>PART II:  GROUP RESUMPTION OF LAB OPERATIONS IN DAVIE AND/OR HOWELL HALL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7"/>
          <p:cNvSpPr txBox="1">
            <a:spLocks noGrp="1"/>
          </p:cNvSpPr>
          <p:nvPr>
            <p:ph type="title"/>
          </p:nvPr>
        </p:nvSpPr>
        <p:spPr>
          <a:xfrm>
            <a:off x="442066" y="610716"/>
            <a:ext cx="11090364" cy="78701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2800"/>
              <a:buFont typeface="Franklin Gothic"/>
              <a:buNone/>
            </a:pPr>
            <a:r>
              <a:rPr lang="en-US"/>
              <a:t>PART II: OVERVIEW</a:t>
            </a:r>
            <a:endParaRPr/>
          </a:p>
        </p:txBody>
      </p:sp>
      <p:sp>
        <p:nvSpPr>
          <p:cNvPr id="148" name="Google Shape;148;p7"/>
          <p:cNvSpPr txBox="1">
            <a:spLocks noGrp="1"/>
          </p:cNvSpPr>
          <p:nvPr>
            <p:ph type="body" idx="1"/>
          </p:nvPr>
        </p:nvSpPr>
        <p:spPr>
          <a:xfrm>
            <a:off x="442066" y="1574800"/>
            <a:ext cx="11544796" cy="4847874"/>
          </a:xfrm>
          <a:prstGeom prst="rect">
            <a:avLst/>
          </a:prstGeom>
          <a:noFill/>
          <a:ln>
            <a:noFill/>
          </a:ln>
        </p:spPr>
        <p:txBody>
          <a:bodyPr spcFirstLastPara="1" wrap="square" lIns="91425" tIns="45700" rIns="91425" bIns="45700" anchor="ctr" anchorCtr="0">
            <a:normAutofit/>
          </a:bodyPr>
          <a:lstStyle/>
          <a:p>
            <a:pPr marL="306000" lvl="0" indent="-306000">
              <a:spcBef>
                <a:spcPts val="0"/>
              </a:spcBef>
              <a:buSzPts val="1748"/>
            </a:pPr>
            <a:endParaRPr lang="en-US" sz="1900" dirty="0"/>
          </a:p>
          <a:p>
            <a:pPr marL="306000" lvl="0" indent="-306000">
              <a:spcBef>
                <a:spcPts val="0"/>
              </a:spcBef>
              <a:buSzPts val="1748"/>
            </a:pPr>
            <a:r>
              <a:rPr lang="en-US" sz="1900" dirty="0"/>
              <a:t>The Department is following OVCR’s directive to use the </a:t>
            </a:r>
            <a:r>
              <a:rPr lang="en-US" sz="1900" b="1" dirty="0"/>
              <a:t>“Group Resumption of Lab Operations” </a:t>
            </a:r>
            <a:r>
              <a:rPr lang="en-US" sz="1900" dirty="0"/>
              <a:t>template</a:t>
            </a:r>
            <a:r>
              <a:rPr lang="en-US" sz="1900" b="1" dirty="0"/>
              <a:t> </a:t>
            </a:r>
            <a:r>
              <a:rPr lang="en-US" sz="1900" dirty="0"/>
              <a:t>(copy at </a:t>
            </a:r>
            <a:r>
              <a:rPr lang="en-US" sz="1900" dirty="0">
                <a:solidFill>
                  <a:schemeClr val="accent1"/>
                </a:solidFill>
                <a:hlinkClick r:id="rId3">
                  <a:extLst>
                    <a:ext uri="{A12FA001-AC4F-418D-AE19-62706E023703}">
                      <ahyp:hlinkClr xmlns:ahyp="http://schemas.microsoft.com/office/drawing/2018/hyperlinkcolor" val="tx"/>
                    </a:ext>
                  </a:extLst>
                </a:hlinkClick>
              </a:rPr>
              <a:t>https://psychology.unc.edu/covid/</a:t>
            </a:r>
            <a:r>
              <a:rPr lang="en-US" sz="1900" dirty="0">
                <a:solidFill>
                  <a:schemeClr val="accent1"/>
                </a:solidFill>
              </a:rPr>
              <a:t>) </a:t>
            </a:r>
            <a:r>
              <a:rPr lang="en-US" sz="1900" dirty="0">
                <a:solidFill>
                  <a:schemeClr val="tx1"/>
                </a:solidFill>
              </a:rPr>
              <a:t>to inform &amp; guide re-opening</a:t>
            </a:r>
            <a:r>
              <a:rPr lang="en-US" sz="1900" b="1" dirty="0">
                <a:solidFill>
                  <a:schemeClr val="tx1"/>
                </a:solidFill>
              </a:rPr>
              <a:t>.</a:t>
            </a:r>
            <a:endParaRPr lang="en-US" sz="1900" b="1" dirty="0">
              <a:solidFill>
                <a:schemeClr val="accent1"/>
              </a:solidFill>
            </a:endParaRPr>
          </a:p>
          <a:p>
            <a:pPr marL="306000" lvl="0" indent="-306000" algn="l" rtl="0">
              <a:spcBef>
                <a:spcPts val="0"/>
              </a:spcBef>
              <a:spcAft>
                <a:spcPts val="0"/>
              </a:spcAft>
              <a:buSzPts val="1748"/>
              <a:buChar char="◼"/>
            </a:pPr>
            <a:endParaRPr lang="en-US" sz="1900" b="1" dirty="0"/>
          </a:p>
          <a:p>
            <a:pPr marL="306000" lvl="0" indent="-306000" algn="l" rtl="0">
              <a:spcBef>
                <a:spcPts val="0"/>
              </a:spcBef>
              <a:spcAft>
                <a:spcPts val="0"/>
              </a:spcAft>
              <a:buSzPts val="1748"/>
              <a:buChar char="◼"/>
            </a:pPr>
            <a:r>
              <a:rPr lang="en-US" sz="1900" dirty="0"/>
              <a:t>Resumption of “lab operations” will look different across labs and over time.  At least initially,  labs may operate entirely </a:t>
            </a:r>
            <a:r>
              <a:rPr lang="en-US" sz="1900" u="sng" dirty="0"/>
              <a:t>remotely</a:t>
            </a:r>
            <a:r>
              <a:rPr lang="en-US" sz="1900" dirty="0"/>
              <a:t>. Some may enter buildings in some </a:t>
            </a:r>
            <a:r>
              <a:rPr lang="en-US" sz="1900" u="sng" dirty="0"/>
              <a:t>limited</a:t>
            </a:r>
            <a:r>
              <a:rPr lang="en-US" sz="1900" dirty="0"/>
              <a:t> way for specific activities or to pick-up/drop-off materials.  Others may be doing </a:t>
            </a:r>
            <a:r>
              <a:rPr lang="en-US" sz="1900" u="sng" dirty="0"/>
              <a:t>in-person</a:t>
            </a:r>
            <a:r>
              <a:rPr lang="en-US" sz="1900" dirty="0"/>
              <a:t> human subjects research.</a:t>
            </a:r>
          </a:p>
          <a:p>
            <a:pPr marL="306000" lvl="0" indent="-306000" algn="l" rtl="0">
              <a:spcBef>
                <a:spcPts val="0"/>
              </a:spcBef>
              <a:spcAft>
                <a:spcPts val="0"/>
              </a:spcAft>
              <a:buSzPts val="1748"/>
              <a:buChar char="◼"/>
            </a:pPr>
            <a:endParaRPr lang="en-US" sz="1900" dirty="0"/>
          </a:p>
          <a:p>
            <a:pPr marL="306000" lvl="0" indent="-306000" algn="l" rtl="0">
              <a:spcBef>
                <a:spcPts val="0"/>
              </a:spcBef>
              <a:spcAft>
                <a:spcPts val="0"/>
              </a:spcAft>
              <a:buSzPts val="1748"/>
              <a:buChar char="◼"/>
            </a:pPr>
            <a:r>
              <a:rPr lang="en-US" sz="1900" dirty="0"/>
              <a:t>In order to best coordinate activities both within </a:t>
            </a:r>
            <a:r>
              <a:rPr lang="en-US" sz="1900" i="1" u="sng" dirty="0"/>
              <a:t>and</a:t>
            </a:r>
            <a:r>
              <a:rPr lang="en-US" sz="1900" dirty="0"/>
              <a:t> across labs, we are </a:t>
            </a:r>
            <a:r>
              <a:rPr lang="en-US" sz="1900" b="1" dirty="0"/>
              <a:t>requiring</a:t>
            </a:r>
            <a:r>
              <a:rPr lang="en-US" sz="1900" dirty="0"/>
              <a:t> that all PIs submit an initial resumption plan, which can be modified if/when needed.</a:t>
            </a:r>
            <a:endParaRPr dirty="0"/>
          </a:p>
          <a:p>
            <a:pPr marL="0" lvl="0" indent="0" algn="l" rtl="0">
              <a:spcBef>
                <a:spcPts val="0"/>
              </a:spcBef>
              <a:spcAft>
                <a:spcPts val="0"/>
              </a:spcAft>
              <a:buSzPts val="1748"/>
              <a:buNone/>
            </a:pPr>
            <a:endParaRPr sz="1900" dirty="0"/>
          </a:p>
          <a:p>
            <a:pPr marL="306000" indent="-306000">
              <a:spcBef>
                <a:spcPts val="0"/>
              </a:spcBef>
              <a:buSzPts val="1748"/>
            </a:pPr>
            <a:r>
              <a:rPr lang="en-US" sz="1900" dirty="0"/>
              <a:t>Plans will be submitted to </a:t>
            </a:r>
            <a:r>
              <a:rPr lang="en-US" sz="1800" u="sng" dirty="0">
                <a:solidFill>
                  <a:schemeClr val="accent1"/>
                </a:solidFill>
                <a:hlinkClick r:id="rId4">
                  <a:extLst>
                    <a:ext uri="{A12FA001-AC4F-418D-AE19-62706E023703}">
                      <ahyp:hlinkClr xmlns:ahyp="http://schemas.microsoft.com/office/drawing/2018/hyperlinkcolor" val="tx"/>
                    </a:ext>
                  </a:extLst>
                </a:hlinkClick>
              </a:rPr>
              <a:t>reopeningplanspn@gmail.com</a:t>
            </a:r>
            <a:r>
              <a:rPr lang="en-US" sz="1800" dirty="0">
                <a:solidFill>
                  <a:schemeClr val="tx1"/>
                </a:solidFill>
              </a:rPr>
              <a:t> for review &amp; approval. </a:t>
            </a:r>
            <a:endParaRPr lang="en-US" sz="1800" dirty="0">
              <a:solidFill>
                <a:schemeClr val="accent1"/>
              </a:solidFill>
            </a:endParaRPr>
          </a:p>
          <a:p>
            <a:pPr marL="0" lvl="0" indent="0" algn="l" rtl="0">
              <a:spcBef>
                <a:spcPts val="0"/>
              </a:spcBef>
              <a:spcAft>
                <a:spcPts val="0"/>
              </a:spcAft>
              <a:buSzPts val="1748"/>
              <a:buNone/>
            </a:pPr>
            <a:endParaRPr sz="1900" dirty="0"/>
          </a:p>
          <a:p>
            <a:pPr marL="306000" lvl="0" indent="-206686" algn="l" rtl="0">
              <a:lnSpc>
                <a:spcPct val="110000"/>
              </a:lnSpc>
              <a:spcBef>
                <a:spcPts val="340"/>
              </a:spcBef>
              <a:spcAft>
                <a:spcPts val="0"/>
              </a:spcAft>
              <a:buSzPts val="1564"/>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9"/>
          <p:cNvSpPr txBox="1">
            <a:spLocks noGrp="1"/>
          </p:cNvSpPr>
          <p:nvPr>
            <p:ph type="title"/>
          </p:nvPr>
        </p:nvSpPr>
        <p:spPr>
          <a:xfrm>
            <a:off x="704021" y="606622"/>
            <a:ext cx="11029616" cy="574478"/>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F3F3F"/>
              </a:buClr>
              <a:buSzPts val="2800"/>
              <a:buFont typeface="Franklin Gothic"/>
              <a:buNone/>
            </a:pPr>
            <a:r>
              <a:rPr lang="en-US" dirty="0"/>
              <a:t>PART II: Overview &amp; General Guidance for CAS Template</a:t>
            </a:r>
            <a:endParaRPr dirty="0"/>
          </a:p>
        </p:txBody>
      </p:sp>
      <p:pic>
        <p:nvPicPr>
          <p:cNvPr id="3" name="Picture 2">
            <a:extLst>
              <a:ext uri="{FF2B5EF4-FFF2-40B4-BE49-F238E27FC236}">
                <a16:creationId xmlns:a16="http://schemas.microsoft.com/office/drawing/2014/main" id="{21188224-A662-4A4C-A0C6-490E4959571F}"/>
              </a:ext>
            </a:extLst>
          </p:cNvPr>
          <p:cNvPicPr>
            <a:picLocks noChangeAspect="1"/>
          </p:cNvPicPr>
          <p:nvPr/>
        </p:nvPicPr>
        <p:blipFill>
          <a:blip r:embed="rId3"/>
          <a:stretch>
            <a:fillRect/>
          </a:stretch>
        </p:blipFill>
        <p:spPr>
          <a:xfrm rot="5400000">
            <a:off x="3323359" y="537441"/>
            <a:ext cx="5570682"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7700D-64B5-6D43-9E4F-0C45C28CD2FE}"/>
              </a:ext>
            </a:extLst>
          </p:cNvPr>
          <p:cNvSpPr>
            <a:spLocks noGrp="1"/>
          </p:cNvSpPr>
          <p:nvPr>
            <p:ph type="title"/>
          </p:nvPr>
        </p:nvSpPr>
        <p:spPr/>
        <p:txBody>
          <a:bodyPr/>
          <a:lstStyle/>
          <a:p>
            <a:r>
              <a:rPr lang="en-US" dirty="0"/>
              <a:t>Part II:  CAS Template (Examples will be provided)</a:t>
            </a:r>
          </a:p>
        </p:txBody>
      </p:sp>
      <p:sp>
        <p:nvSpPr>
          <p:cNvPr id="3" name="Text Placeholder 2">
            <a:extLst>
              <a:ext uri="{FF2B5EF4-FFF2-40B4-BE49-F238E27FC236}">
                <a16:creationId xmlns:a16="http://schemas.microsoft.com/office/drawing/2014/main" id="{25F0924E-7775-AC4A-BC45-B3C3026B6CDA}"/>
              </a:ext>
            </a:extLst>
          </p:cNvPr>
          <p:cNvSpPr>
            <a:spLocks noGrp="1"/>
          </p:cNvSpPr>
          <p:nvPr>
            <p:ph type="body" idx="1"/>
          </p:nvPr>
        </p:nvSpPr>
        <p:spPr>
          <a:xfrm>
            <a:off x="581192" y="1743402"/>
            <a:ext cx="4206707" cy="4243224"/>
          </a:xfrm>
        </p:spPr>
        <p:txBody>
          <a:bodyPr>
            <a:normAutofit/>
          </a:bodyPr>
          <a:lstStyle/>
          <a:p>
            <a:pPr>
              <a:lnSpc>
                <a:spcPct val="100000"/>
              </a:lnSpc>
              <a:spcBef>
                <a:spcPts val="0"/>
              </a:spcBef>
            </a:pPr>
            <a:r>
              <a:rPr lang="en-US" dirty="0">
                <a:latin typeface="Calibri" panose="020F0502020204030204" pitchFamily="34" charset="0"/>
                <a:cs typeface="Calibri" panose="020F0502020204030204" pitchFamily="34" charset="0"/>
              </a:rPr>
              <a:t>Detail your plans to maintain social distancing (SD):</a:t>
            </a:r>
          </a:p>
          <a:p>
            <a:pPr>
              <a:lnSpc>
                <a:spcPct val="100000"/>
              </a:lnSpc>
              <a:spcBef>
                <a:spcPts val="0"/>
              </a:spcBef>
              <a:buFont typeface="Arial" panose="020B0604020202020204" pitchFamily="34" charset="0"/>
              <a:buChar char="•"/>
            </a:pPr>
            <a:r>
              <a:rPr lang="en-US" dirty="0">
                <a:latin typeface="Calibri" panose="020F0502020204030204" pitchFamily="34" charset="0"/>
                <a:cs typeface="Calibri" panose="020F0502020204030204" pitchFamily="34" charset="0"/>
              </a:rPr>
              <a:t>How will you stagger work schedules maintain &lt;50% capacity? Log worker attendance? Stagger arrival/departure?</a:t>
            </a:r>
          </a:p>
          <a:p>
            <a:pPr>
              <a:lnSpc>
                <a:spcPct val="100000"/>
              </a:lnSpc>
              <a:spcBef>
                <a:spcPts val="0"/>
              </a:spcBef>
              <a:buFont typeface="Arial" panose="020B0604020202020204" pitchFamily="34" charset="0"/>
              <a:buChar char="•"/>
            </a:pPr>
            <a:r>
              <a:rPr lang="en-US" dirty="0">
                <a:latin typeface="Calibri" panose="020F0502020204030204" pitchFamily="34" charset="0"/>
                <a:cs typeface="Calibri" panose="020F0502020204030204" pitchFamily="34" charset="0"/>
              </a:rPr>
              <a:t>How will you protect lab personnel in areas where SD can’t be met (e.g., between instruments)?</a:t>
            </a:r>
          </a:p>
          <a:p>
            <a:pPr>
              <a:lnSpc>
                <a:spcPct val="100000"/>
              </a:lnSpc>
              <a:spcBef>
                <a:spcPts val="0"/>
              </a:spcBef>
              <a:buFont typeface="Arial" panose="020B0604020202020204" pitchFamily="34" charset="0"/>
              <a:buChar char="•"/>
            </a:pPr>
            <a:r>
              <a:rPr lang="en-US" dirty="0">
                <a:latin typeface="Calibri" panose="020F0502020204030204" pitchFamily="34" charset="0"/>
                <a:cs typeface="Calibri" panose="020F0502020204030204" pitchFamily="34" charset="0"/>
              </a:rPr>
              <a:t>Indicate max occupancy for each room associated with your research program.</a:t>
            </a:r>
          </a:p>
          <a:p>
            <a:pPr>
              <a:lnSpc>
                <a:spcPct val="100000"/>
              </a:lnSpc>
              <a:spcBef>
                <a:spcPts val="0"/>
              </a:spcBef>
              <a:buFont typeface="Arial" panose="020B0604020202020204" pitchFamily="34" charset="0"/>
              <a:buChar char="•"/>
            </a:pPr>
            <a:r>
              <a:rPr lang="en-US" dirty="0">
                <a:latin typeface="Calibri" panose="020F0502020204030204" pitchFamily="34" charset="0"/>
                <a:cs typeface="Calibri" panose="020F0502020204030204" pitchFamily="34" charset="0"/>
              </a:rPr>
              <a:t>Attach a floorplan with demarcated areas (200 </a:t>
            </a:r>
            <a:r>
              <a:rPr lang="en-US" dirty="0" err="1">
                <a:latin typeface="Calibri" panose="020F0502020204030204" pitchFamily="34" charset="0"/>
                <a:cs typeface="Calibri" panose="020F0502020204030204" pitchFamily="34" charset="0"/>
              </a:rPr>
              <a:t>sq</a:t>
            </a:r>
            <a:r>
              <a:rPr lang="en-US" dirty="0">
                <a:latin typeface="Calibri" panose="020F0502020204030204" pitchFamily="34" charset="0"/>
                <a:cs typeface="Calibri" panose="020F0502020204030204" pitchFamily="34" charset="0"/>
              </a:rPr>
              <a:t> ft) for guiding SD.</a:t>
            </a:r>
          </a:p>
          <a:p>
            <a:pPr lvl="1">
              <a:spcBef>
                <a:spcPts val="0"/>
              </a:spcBef>
            </a:pPr>
            <a:endParaRPr lang="en-US" dirty="0"/>
          </a:p>
        </p:txBody>
      </p:sp>
      <p:sp>
        <p:nvSpPr>
          <p:cNvPr id="4" name="Text Placeholder 2">
            <a:extLst>
              <a:ext uri="{FF2B5EF4-FFF2-40B4-BE49-F238E27FC236}">
                <a16:creationId xmlns:a16="http://schemas.microsoft.com/office/drawing/2014/main" id="{F0FE8270-A05A-0944-9666-40BE1C4F0BE1}"/>
              </a:ext>
            </a:extLst>
          </p:cNvPr>
          <p:cNvSpPr txBox="1">
            <a:spLocks/>
          </p:cNvSpPr>
          <p:nvPr/>
        </p:nvSpPr>
        <p:spPr>
          <a:xfrm>
            <a:off x="4556293" y="1573376"/>
            <a:ext cx="3927308" cy="424322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333756" algn="l" rtl="0">
              <a:lnSpc>
                <a:spcPct val="110000"/>
              </a:lnSpc>
              <a:spcBef>
                <a:spcPts val="360"/>
              </a:spcBef>
              <a:spcAft>
                <a:spcPts val="0"/>
              </a:spcAft>
              <a:buClr>
                <a:schemeClr val="accent1"/>
              </a:buClr>
              <a:buSzPts val="1656"/>
              <a:buFont typeface="Noto Sans Symbols"/>
              <a:buChar char="◼"/>
              <a:defRPr sz="1700" b="0" i="0" u="none" strike="noStrike" cap="none">
                <a:solidFill>
                  <a:srgbClr val="3F3F3F"/>
                </a:solidFill>
                <a:latin typeface="Libre Franklin"/>
                <a:ea typeface="Libre Franklin"/>
                <a:cs typeface="Libre Franklin"/>
                <a:sym typeface="Libre Franklin"/>
              </a:defRPr>
            </a:lvl1pPr>
            <a:lvl2pPr marL="914400" marR="0" lvl="1" indent="-333756" algn="l" rtl="0">
              <a:lnSpc>
                <a:spcPct val="100000"/>
              </a:lnSpc>
              <a:spcBef>
                <a:spcPts val="600"/>
              </a:spcBef>
              <a:spcAft>
                <a:spcPts val="0"/>
              </a:spcAft>
              <a:buClr>
                <a:schemeClr val="accent1"/>
              </a:buClr>
              <a:buSzPts val="1656"/>
              <a:buFont typeface="Noto Sans Symbols"/>
              <a:buChar char="◼"/>
              <a:defRPr sz="1400" b="0" i="0" u="none" strike="noStrike" cap="none">
                <a:solidFill>
                  <a:srgbClr val="3F3F3F"/>
                </a:solidFill>
                <a:latin typeface="Libre Franklin"/>
                <a:ea typeface="Libre Franklin"/>
                <a:cs typeface="Libre Franklin"/>
                <a:sym typeface="Libre Franklin"/>
              </a:defRPr>
            </a:lvl2pPr>
            <a:lvl3pPr marL="1371600" marR="0" lvl="2" indent="-333756" algn="l" rtl="0">
              <a:lnSpc>
                <a:spcPct val="100000"/>
              </a:lnSpc>
              <a:spcBef>
                <a:spcPts val="600"/>
              </a:spcBef>
              <a:spcAft>
                <a:spcPts val="0"/>
              </a:spcAft>
              <a:buClr>
                <a:schemeClr val="accent1"/>
              </a:buClr>
              <a:buSzPts val="1656"/>
              <a:buFont typeface="Noto Sans Symbols"/>
              <a:buChar char="◼"/>
              <a:defRPr sz="1300" b="0" i="0" u="none" strike="noStrike" cap="none">
                <a:solidFill>
                  <a:srgbClr val="3F3F3F"/>
                </a:solidFill>
                <a:latin typeface="Libre Franklin"/>
                <a:ea typeface="Libre Franklin"/>
                <a:cs typeface="Libre Franklin"/>
                <a:sym typeface="Libre Franklin"/>
              </a:defRPr>
            </a:lvl3pPr>
            <a:lvl4pPr marL="1828800" marR="0" lvl="3" indent="-333756" algn="l" rtl="0">
              <a:lnSpc>
                <a:spcPct val="100000"/>
              </a:lnSpc>
              <a:spcBef>
                <a:spcPts val="600"/>
              </a:spcBef>
              <a:spcAft>
                <a:spcPts val="0"/>
              </a:spcAft>
              <a:buClr>
                <a:schemeClr val="accent1"/>
              </a:buClr>
              <a:buSzPts val="1656"/>
              <a:buFont typeface="Noto Sans Symbols"/>
              <a:buChar char="◼"/>
              <a:defRPr sz="1100" b="0" i="0" u="none" strike="noStrike" cap="none">
                <a:solidFill>
                  <a:srgbClr val="3F3F3F"/>
                </a:solidFill>
                <a:latin typeface="Libre Franklin"/>
                <a:ea typeface="Libre Franklin"/>
                <a:cs typeface="Libre Franklin"/>
                <a:sym typeface="Libre Franklin"/>
              </a:defRPr>
            </a:lvl4pPr>
            <a:lvl5pPr marL="2286000" marR="0" lvl="4" indent="-333756" algn="l" rtl="0">
              <a:lnSpc>
                <a:spcPct val="100000"/>
              </a:lnSpc>
              <a:spcBef>
                <a:spcPts val="600"/>
              </a:spcBef>
              <a:spcAft>
                <a:spcPts val="0"/>
              </a:spcAft>
              <a:buClr>
                <a:schemeClr val="accent1"/>
              </a:buClr>
              <a:buSzPts val="1656"/>
              <a:buFont typeface="Noto Sans Symbols"/>
              <a:buChar char="◼"/>
              <a:defRPr sz="1100" b="0" i="0" u="none" strike="noStrike" cap="none">
                <a:solidFill>
                  <a:srgbClr val="3F3F3F"/>
                </a:solidFill>
                <a:latin typeface="Libre Franklin"/>
                <a:ea typeface="Libre Franklin"/>
                <a:cs typeface="Libre Franklin"/>
                <a:sym typeface="Libre Franklin"/>
              </a:defRPr>
            </a:lvl5pPr>
            <a:lvl6pPr marL="2743200" marR="0" lvl="5"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Libre Franklin"/>
                <a:ea typeface="Libre Franklin"/>
                <a:cs typeface="Libre Franklin"/>
                <a:sym typeface="Libre Franklin"/>
              </a:defRPr>
            </a:lvl6pPr>
            <a:lvl7pPr marL="3200400" marR="0" lvl="6"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Libre Franklin"/>
                <a:ea typeface="Libre Franklin"/>
                <a:cs typeface="Libre Franklin"/>
                <a:sym typeface="Libre Franklin"/>
              </a:defRPr>
            </a:lvl7pPr>
            <a:lvl8pPr marL="3657600" marR="0" lvl="7"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Libre Franklin"/>
                <a:ea typeface="Libre Franklin"/>
                <a:cs typeface="Libre Franklin"/>
                <a:sym typeface="Libre Franklin"/>
              </a:defRPr>
            </a:lvl8pPr>
            <a:lvl9pPr marL="4114800" marR="0" lvl="8" indent="-333756" algn="l" rtl="0">
              <a:lnSpc>
                <a:spcPct val="100000"/>
              </a:lnSpc>
              <a:spcBef>
                <a:spcPts val="600"/>
              </a:spcBef>
              <a:spcAft>
                <a:spcPts val="600"/>
              </a:spcAft>
              <a:buClr>
                <a:schemeClr val="accent2"/>
              </a:buClr>
              <a:buSzPts val="1656"/>
              <a:buFont typeface="Noto Sans Symbols"/>
              <a:buChar char="◼"/>
              <a:defRPr sz="1200" b="0" i="0" u="none" strike="noStrike" cap="none">
                <a:solidFill>
                  <a:schemeClr val="dk2"/>
                </a:solidFill>
                <a:latin typeface="Libre Franklin"/>
                <a:ea typeface="Libre Franklin"/>
                <a:cs typeface="Libre Franklin"/>
                <a:sym typeface="Libre Franklin"/>
              </a:defRPr>
            </a:lvl9pPr>
          </a:lstStyle>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Include a plan and schedule for sanitization practices in your lab:</a:t>
            </a:r>
          </a:p>
          <a:p>
            <a:pPr marL="342900" lvl="0" indent="-342900">
              <a:lnSpc>
                <a:spcPct val="107000"/>
              </a:lnSpc>
              <a:buFont typeface="Symbol" pitchFamily="2"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How often will surfaces be sanitized?</a:t>
            </a:r>
          </a:p>
          <a:p>
            <a:pPr marL="123444" indent="0">
              <a:lnSpc>
                <a:spcPct val="107000"/>
              </a:lnSpc>
              <a:buNone/>
            </a:pPr>
            <a:r>
              <a:rPr lang="en-US" sz="16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Symbol" pitchFamily="2"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What is your protocol for sanitizing equipment?</a:t>
            </a:r>
          </a:p>
          <a:p>
            <a:pPr>
              <a:lnSpc>
                <a:spcPct val="107000"/>
              </a:lnSpc>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When will personnel wash and sanitize their hands while in the lab?</a:t>
            </a:r>
          </a:p>
          <a:p>
            <a:pPr>
              <a:lnSpc>
                <a:spcPct val="107000"/>
              </a:lnSpc>
              <a:spcAft>
                <a:spcPts val="800"/>
              </a:spcAft>
            </a:pPr>
            <a:endParaRPr lang="en-US" dirty="0"/>
          </a:p>
        </p:txBody>
      </p:sp>
      <p:sp>
        <p:nvSpPr>
          <p:cNvPr id="5" name="Text Placeholder 2">
            <a:extLst>
              <a:ext uri="{FF2B5EF4-FFF2-40B4-BE49-F238E27FC236}">
                <a16:creationId xmlns:a16="http://schemas.microsoft.com/office/drawing/2014/main" id="{AC0D774D-3ED6-084F-8BEC-7060F60E7EEF}"/>
              </a:ext>
            </a:extLst>
          </p:cNvPr>
          <p:cNvSpPr txBox="1">
            <a:spLocks/>
          </p:cNvSpPr>
          <p:nvPr/>
        </p:nvSpPr>
        <p:spPr>
          <a:xfrm>
            <a:off x="7896393" y="493876"/>
            <a:ext cx="3927308" cy="424322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333756" algn="l" rtl="0">
              <a:lnSpc>
                <a:spcPct val="110000"/>
              </a:lnSpc>
              <a:spcBef>
                <a:spcPts val="360"/>
              </a:spcBef>
              <a:spcAft>
                <a:spcPts val="0"/>
              </a:spcAft>
              <a:buClr>
                <a:schemeClr val="accent1"/>
              </a:buClr>
              <a:buSzPts val="1656"/>
              <a:buFont typeface="Noto Sans Symbols"/>
              <a:buChar char="◼"/>
              <a:defRPr sz="1700" b="0" i="0" u="none" strike="noStrike" cap="none">
                <a:solidFill>
                  <a:srgbClr val="3F3F3F"/>
                </a:solidFill>
                <a:latin typeface="Libre Franklin"/>
                <a:ea typeface="Libre Franklin"/>
                <a:cs typeface="Libre Franklin"/>
                <a:sym typeface="Libre Franklin"/>
              </a:defRPr>
            </a:lvl1pPr>
            <a:lvl2pPr marL="914400" marR="0" lvl="1" indent="-333756" algn="l" rtl="0">
              <a:lnSpc>
                <a:spcPct val="100000"/>
              </a:lnSpc>
              <a:spcBef>
                <a:spcPts val="600"/>
              </a:spcBef>
              <a:spcAft>
                <a:spcPts val="0"/>
              </a:spcAft>
              <a:buClr>
                <a:schemeClr val="accent1"/>
              </a:buClr>
              <a:buSzPts val="1656"/>
              <a:buFont typeface="Noto Sans Symbols"/>
              <a:buChar char="◼"/>
              <a:defRPr sz="1400" b="0" i="0" u="none" strike="noStrike" cap="none">
                <a:solidFill>
                  <a:srgbClr val="3F3F3F"/>
                </a:solidFill>
                <a:latin typeface="Libre Franklin"/>
                <a:ea typeface="Libre Franklin"/>
                <a:cs typeface="Libre Franklin"/>
                <a:sym typeface="Libre Franklin"/>
              </a:defRPr>
            </a:lvl2pPr>
            <a:lvl3pPr marL="1371600" marR="0" lvl="2" indent="-333756" algn="l" rtl="0">
              <a:lnSpc>
                <a:spcPct val="100000"/>
              </a:lnSpc>
              <a:spcBef>
                <a:spcPts val="600"/>
              </a:spcBef>
              <a:spcAft>
                <a:spcPts val="0"/>
              </a:spcAft>
              <a:buClr>
                <a:schemeClr val="accent1"/>
              </a:buClr>
              <a:buSzPts val="1656"/>
              <a:buFont typeface="Noto Sans Symbols"/>
              <a:buChar char="◼"/>
              <a:defRPr sz="1300" b="0" i="0" u="none" strike="noStrike" cap="none">
                <a:solidFill>
                  <a:srgbClr val="3F3F3F"/>
                </a:solidFill>
                <a:latin typeface="Libre Franklin"/>
                <a:ea typeface="Libre Franklin"/>
                <a:cs typeface="Libre Franklin"/>
                <a:sym typeface="Libre Franklin"/>
              </a:defRPr>
            </a:lvl3pPr>
            <a:lvl4pPr marL="1828800" marR="0" lvl="3" indent="-333756" algn="l" rtl="0">
              <a:lnSpc>
                <a:spcPct val="100000"/>
              </a:lnSpc>
              <a:spcBef>
                <a:spcPts val="600"/>
              </a:spcBef>
              <a:spcAft>
                <a:spcPts val="0"/>
              </a:spcAft>
              <a:buClr>
                <a:schemeClr val="accent1"/>
              </a:buClr>
              <a:buSzPts val="1656"/>
              <a:buFont typeface="Noto Sans Symbols"/>
              <a:buChar char="◼"/>
              <a:defRPr sz="1100" b="0" i="0" u="none" strike="noStrike" cap="none">
                <a:solidFill>
                  <a:srgbClr val="3F3F3F"/>
                </a:solidFill>
                <a:latin typeface="Libre Franklin"/>
                <a:ea typeface="Libre Franklin"/>
                <a:cs typeface="Libre Franklin"/>
                <a:sym typeface="Libre Franklin"/>
              </a:defRPr>
            </a:lvl4pPr>
            <a:lvl5pPr marL="2286000" marR="0" lvl="4" indent="-333756" algn="l" rtl="0">
              <a:lnSpc>
                <a:spcPct val="100000"/>
              </a:lnSpc>
              <a:spcBef>
                <a:spcPts val="600"/>
              </a:spcBef>
              <a:spcAft>
                <a:spcPts val="0"/>
              </a:spcAft>
              <a:buClr>
                <a:schemeClr val="accent1"/>
              </a:buClr>
              <a:buSzPts val="1656"/>
              <a:buFont typeface="Noto Sans Symbols"/>
              <a:buChar char="◼"/>
              <a:defRPr sz="1100" b="0" i="0" u="none" strike="noStrike" cap="none">
                <a:solidFill>
                  <a:srgbClr val="3F3F3F"/>
                </a:solidFill>
                <a:latin typeface="Libre Franklin"/>
                <a:ea typeface="Libre Franklin"/>
                <a:cs typeface="Libre Franklin"/>
                <a:sym typeface="Libre Franklin"/>
              </a:defRPr>
            </a:lvl5pPr>
            <a:lvl6pPr marL="2743200" marR="0" lvl="5"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Libre Franklin"/>
                <a:ea typeface="Libre Franklin"/>
                <a:cs typeface="Libre Franklin"/>
                <a:sym typeface="Libre Franklin"/>
              </a:defRPr>
            </a:lvl6pPr>
            <a:lvl7pPr marL="3200400" marR="0" lvl="6"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Libre Franklin"/>
                <a:ea typeface="Libre Franklin"/>
                <a:cs typeface="Libre Franklin"/>
                <a:sym typeface="Libre Franklin"/>
              </a:defRPr>
            </a:lvl7pPr>
            <a:lvl8pPr marL="3657600" marR="0" lvl="7"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Libre Franklin"/>
                <a:ea typeface="Libre Franklin"/>
                <a:cs typeface="Libre Franklin"/>
                <a:sym typeface="Libre Franklin"/>
              </a:defRPr>
            </a:lvl8pPr>
            <a:lvl9pPr marL="4114800" marR="0" lvl="8" indent="-333756" algn="l" rtl="0">
              <a:lnSpc>
                <a:spcPct val="100000"/>
              </a:lnSpc>
              <a:spcBef>
                <a:spcPts val="600"/>
              </a:spcBef>
              <a:spcAft>
                <a:spcPts val="600"/>
              </a:spcAft>
              <a:buClr>
                <a:schemeClr val="accent2"/>
              </a:buClr>
              <a:buSzPts val="1656"/>
              <a:buFont typeface="Noto Sans Symbols"/>
              <a:buChar char="◼"/>
              <a:defRPr sz="1200" b="0" i="0" u="none" strike="noStrike" cap="none">
                <a:solidFill>
                  <a:schemeClr val="dk2"/>
                </a:solidFill>
                <a:latin typeface="Libre Franklin"/>
                <a:ea typeface="Libre Franklin"/>
                <a:cs typeface="Libre Franklin"/>
                <a:sym typeface="Libre Franklin"/>
              </a:defRPr>
            </a:lvl9pPr>
          </a:lstStyle>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What is your policy for wearing masks?</a:t>
            </a:r>
          </a:p>
          <a:p>
            <a:pPr>
              <a:lnSpc>
                <a:spcPct val="107000"/>
              </a:lnSpc>
              <a:spcAft>
                <a:spcPts val="800"/>
              </a:spcAft>
            </a:pPr>
            <a:endParaRPr lang="en-US" dirty="0"/>
          </a:p>
        </p:txBody>
      </p:sp>
    </p:spTree>
    <p:extLst>
      <p:ext uri="{BB962C8B-B14F-4D97-AF65-F5344CB8AC3E}">
        <p14:creationId xmlns:p14="http://schemas.microsoft.com/office/powerpoint/2010/main" val="4182651532"/>
      </p:ext>
    </p:extLst>
  </p:cSld>
  <p:clrMapOvr>
    <a:masterClrMapping/>
  </p:clrMapOvr>
</p:sld>
</file>

<file path=ppt/theme/theme1.xml><?xml version="1.0" encoding="utf-8"?>
<a:theme xmlns:a="http://schemas.openxmlformats.org/drawingml/2006/main" name="DividendVTI">
  <a:themeElements>
    <a:clrScheme name="Aspect">
      <a:dk1>
        <a:srgbClr val="000000"/>
      </a:dk1>
      <a:lt1>
        <a:srgbClr val="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ndVTI">
  <a:themeElements>
    <a:clrScheme name="Aspect">
      <a:dk1>
        <a:srgbClr val="000000"/>
      </a:dk1>
      <a:lt1>
        <a:srgbClr val="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7479</TotalTime>
  <Words>4801</Words>
  <Application>Microsoft Macintosh PowerPoint</Application>
  <PresentationFormat>Widescreen</PresentationFormat>
  <Paragraphs>396</Paragraphs>
  <Slides>44</Slides>
  <Notes>34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44</vt:i4>
      </vt:variant>
    </vt:vector>
  </HeadingPairs>
  <TitlesOfParts>
    <vt:vector size="57" baseType="lpstr">
      <vt:lpstr>Libre Franklin</vt:lpstr>
      <vt:lpstr>Times New Roman</vt:lpstr>
      <vt:lpstr>Arial</vt:lpstr>
      <vt:lpstr>Noto Sans Symbols</vt:lpstr>
      <vt:lpstr>Franklin Gothic</vt:lpstr>
      <vt:lpstr>Franklin Gothic Book</vt:lpstr>
      <vt:lpstr>Gill Sans</vt:lpstr>
      <vt:lpstr>Symbol</vt:lpstr>
      <vt:lpstr>Arial Regular</vt:lpstr>
      <vt:lpstr>Calibri</vt:lpstr>
      <vt:lpstr>Wingdings 2</vt:lpstr>
      <vt:lpstr>DividendVTI</vt:lpstr>
      <vt:lpstr>DividendVTI</vt:lpstr>
      <vt:lpstr>COVID-19 GUIDELINES FOR THE DEPARTMENT OF PSYCHOLOGY AND NEUROSCIENCE HS RESEARCH</vt:lpstr>
      <vt:lpstr>OVERVIEW</vt:lpstr>
      <vt:lpstr>DEPARTMENT PROCESS FOR RESUMPTION OF HS RESEARCH</vt:lpstr>
      <vt:lpstr>PART I:  REQUIRED EHS TRAINING</vt:lpstr>
      <vt:lpstr>       PART I:  REQUIRED EHS TRAINING</vt:lpstr>
      <vt:lpstr>PART II:  GROUP RESUMPTION OF LAB OPERATIONS IN DAVIE AND/OR HOWELL HALL</vt:lpstr>
      <vt:lpstr>PART II: OVERVIEW</vt:lpstr>
      <vt:lpstr>PART II: Overview &amp; General Guidance for CAS Template</vt:lpstr>
      <vt:lpstr>Part II:  CAS Template (Examples will be provided)</vt:lpstr>
      <vt:lpstr>Part II:  CAS Template (Examples will be provided)</vt:lpstr>
      <vt:lpstr>PowerPoint Presentation</vt:lpstr>
      <vt:lpstr>PowerPoint Presentation</vt:lpstr>
      <vt:lpstr>SOCIAL DISTANCING: PEOPLE</vt:lpstr>
      <vt:lpstr>SOCIAL DISTANCING: SPACE</vt:lpstr>
      <vt:lpstr>Part II:  PLAN AND SCHEDULE FOR CLEANING AND SANITIZING</vt:lpstr>
      <vt:lpstr>PART II:  PLAN &amp; SCHEDULE FOR CLEANING &amp; SANITIZING</vt:lpstr>
      <vt:lpstr>SAMPLE SANITIZING LOG</vt:lpstr>
      <vt:lpstr>Sample Sanitizing Log</vt:lpstr>
      <vt:lpstr>REDCING EXPOSURE – HYGIENE</vt:lpstr>
      <vt:lpstr>PART II:  PLANS FOR MASKS (AND OTHER PPE)</vt:lpstr>
      <vt:lpstr>PART II:  PLAN FOR MASKS (AND OTHER PPE/CPE)</vt:lpstr>
      <vt:lpstr>PART II: PLAN FOR MASKS (AND OTHER PPE)</vt:lpstr>
      <vt:lpstr>REDUCING EXPOSURE - MASKS</vt:lpstr>
      <vt:lpstr>PART II:  ADDITIONAL SAFETY CONSIDERATIONS (WELLNESS CHECK)</vt:lpstr>
      <vt:lpstr>PART II:  ADDITIONAL SAFETY CONSIDERATIONS (WELLNESS CHECK)</vt:lpstr>
      <vt:lpstr>PART II:  TEMPLATE PLEDGE AND SIGNATURES</vt:lpstr>
      <vt:lpstr>HERE WE GO THROUGH EXAMPLE(S)</vt:lpstr>
      <vt:lpstr>PART III: PI SUBMITS NEW/MODIFIED STUDY PROTOCOLS TO IRB</vt:lpstr>
      <vt:lpstr>  PART III: OVERVIEW</vt:lpstr>
      <vt:lpstr>  PART III: GENERAL GUIDELINES RELATED TO IRB SUBMISSION/APPROVAL</vt:lpstr>
      <vt:lpstr>  PART III: OVCR DIRECTION &amp; GUIDANCE FOR HS RESEARCH</vt:lpstr>
      <vt:lpstr>A reminder of the definition of “Minimal Risk” research</vt:lpstr>
      <vt:lpstr>  PART III: OVCR DIRECTION &amp; GUIDANCE FOR HS RESEARCH (CONT)</vt:lpstr>
      <vt:lpstr>  PART III: OVCR DIRECTION &amp; GUIDANCE FOR HS RESEARCH (CONT)</vt:lpstr>
      <vt:lpstr>  PART III: COVID-19 SCREENING AND/OR MODIFICATIONS</vt:lpstr>
      <vt:lpstr>PART III:  COVID-RELATED MODIFICATIONS TO CONSENT PROCESS </vt:lpstr>
      <vt:lpstr>  PART III: COVID-RELATED MODIFICATIONS FOR REMOTE ACTIVITIES</vt:lpstr>
      <vt:lpstr>PART III:  COVID-RELATED CONSIDERATIONS FIELD-BASED RESEARCH </vt:lpstr>
      <vt:lpstr>Part III:  COVID-Related CONSIDERATIONS BIOSPECIMENS</vt:lpstr>
      <vt:lpstr>Part III: COVID-RELATED CONSIDERATIONS DEPARTMENT SUBJECT POOL</vt:lpstr>
      <vt:lpstr>PART IV: PI SUBMITS IRB STUDY APPROVAL(S) TO DEPARTMENT</vt:lpstr>
      <vt:lpstr>PART IV:  POST-IRB APPROVAL STUDY SUBMISSION/REVIEW</vt:lpstr>
      <vt:lpstr>FOR MORE INFORMATION FROM THE UNC OVCHR:</vt:lpstr>
      <vt:lpstr>DEPARTMENT INFORMATION AND RESOURCES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GUIDELINES FOR THE DEPARTMENT OF PSYCHOLOGY AND NEUROSCIENCE HS RESEARCH</dc:title>
  <cp:lastModifiedBy>Jones, Deborah J</cp:lastModifiedBy>
  <cp:revision>47</cp:revision>
  <cp:lastPrinted>2020-07-20T13:29:04Z</cp:lastPrinted>
  <dcterms:created xsi:type="dcterms:W3CDTF">2020-05-26T16:34:52Z</dcterms:created>
  <dcterms:modified xsi:type="dcterms:W3CDTF">2020-07-20T14:00:44Z</dcterms:modified>
</cp:coreProperties>
</file>